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40"/>
  </p:notesMasterIdLst>
  <p:handoutMasterIdLst>
    <p:handoutMasterId r:id="rId41"/>
  </p:handoutMasterIdLst>
  <p:sldIdLst>
    <p:sldId id="454" r:id="rId2"/>
    <p:sldId id="521" r:id="rId3"/>
    <p:sldId id="522" r:id="rId4"/>
    <p:sldId id="523" r:id="rId5"/>
    <p:sldId id="505" r:id="rId6"/>
    <p:sldId id="506" r:id="rId7"/>
    <p:sldId id="507" r:id="rId8"/>
    <p:sldId id="267" r:id="rId9"/>
    <p:sldId id="516" r:id="rId10"/>
    <p:sldId id="517" r:id="rId11"/>
    <p:sldId id="518" r:id="rId12"/>
    <p:sldId id="269" r:id="rId13"/>
    <p:sldId id="511" r:id="rId14"/>
    <p:sldId id="512" r:id="rId15"/>
    <p:sldId id="513" r:id="rId16"/>
    <p:sldId id="514" r:id="rId17"/>
    <p:sldId id="515" r:id="rId18"/>
    <p:sldId id="540" r:id="rId19"/>
    <p:sldId id="541" r:id="rId20"/>
    <p:sldId id="542" r:id="rId21"/>
    <p:sldId id="543" r:id="rId22"/>
    <p:sldId id="519" r:id="rId23"/>
    <p:sldId id="524" r:id="rId24"/>
    <p:sldId id="525" r:id="rId25"/>
    <p:sldId id="526" r:id="rId26"/>
    <p:sldId id="527" r:id="rId27"/>
    <p:sldId id="528" r:id="rId28"/>
    <p:sldId id="529" r:id="rId29"/>
    <p:sldId id="530" r:id="rId30"/>
    <p:sldId id="531" r:id="rId31"/>
    <p:sldId id="532" r:id="rId32"/>
    <p:sldId id="533" r:id="rId33"/>
    <p:sldId id="534" r:id="rId34"/>
    <p:sldId id="535" r:id="rId35"/>
    <p:sldId id="536" r:id="rId36"/>
    <p:sldId id="537" r:id="rId37"/>
    <p:sldId id="538" r:id="rId38"/>
    <p:sldId id="539" r:id="rId39"/>
  </p:sldIdLst>
  <p:sldSz cx="9144000" cy="6858000" type="screen4x3"/>
  <p:notesSz cx="6858000" cy="9144000"/>
  <p:defaultTextStyle>
    <a:defPPr>
      <a:defRPr lang="en-IN"/>
    </a:defPPr>
    <a:lvl1pPr algn="l" rtl="0" fontAlgn="base">
      <a:spcBef>
        <a:spcPct val="20000"/>
      </a:spcBef>
      <a:spcAft>
        <a:spcPct val="75000"/>
      </a:spcAft>
      <a:defRPr sz="2400" kern="1200">
        <a:solidFill>
          <a:schemeClr val="tx1"/>
        </a:solidFill>
        <a:latin typeface="Tahoma" pitchFamily="34" charset="0"/>
        <a:ea typeface="+mn-ea"/>
        <a:cs typeface="+mn-cs"/>
      </a:defRPr>
    </a:lvl1pPr>
    <a:lvl2pPr marL="457200" algn="l" rtl="0" fontAlgn="base">
      <a:spcBef>
        <a:spcPct val="20000"/>
      </a:spcBef>
      <a:spcAft>
        <a:spcPct val="75000"/>
      </a:spcAft>
      <a:defRPr sz="2400" kern="1200">
        <a:solidFill>
          <a:schemeClr val="tx1"/>
        </a:solidFill>
        <a:latin typeface="Tahoma" pitchFamily="34" charset="0"/>
        <a:ea typeface="+mn-ea"/>
        <a:cs typeface="+mn-cs"/>
      </a:defRPr>
    </a:lvl2pPr>
    <a:lvl3pPr marL="914400" algn="l" rtl="0" fontAlgn="base">
      <a:spcBef>
        <a:spcPct val="20000"/>
      </a:spcBef>
      <a:spcAft>
        <a:spcPct val="75000"/>
      </a:spcAft>
      <a:defRPr sz="2400" kern="1200">
        <a:solidFill>
          <a:schemeClr val="tx1"/>
        </a:solidFill>
        <a:latin typeface="Tahoma" pitchFamily="34" charset="0"/>
        <a:ea typeface="+mn-ea"/>
        <a:cs typeface="+mn-cs"/>
      </a:defRPr>
    </a:lvl3pPr>
    <a:lvl4pPr marL="1371600" algn="l" rtl="0" fontAlgn="base">
      <a:spcBef>
        <a:spcPct val="20000"/>
      </a:spcBef>
      <a:spcAft>
        <a:spcPct val="75000"/>
      </a:spcAft>
      <a:defRPr sz="2400" kern="1200">
        <a:solidFill>
          <a:schemeClr val="tx1"/>
        </a:solidFill>
        <a:latin typeface="Tahoma" pitchFamily="34" charset="0"/>
        <a:ea typeface="+mn-ea"/>
        <a:cs typeface="+mn-cs"/>
      </a:defRPr>
    </a:lvl4pPr>
    <a:lvl5pPr marL="1828800" algn="l" rtl="0" fontAlgn="base">
      <a:spcBef>
        <a:spcPct val="20000"/>
      </a:spcBef>
      <a:spcAft>
        <a:spcPct val="7500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0000"/>
    <a:srgbClr val="FF00FF"/>
    <a:srgbClr val="12163D"/>
    <a:srgbClr val="FFFF66"/>
    <a:srgbClr val="FFFF99"/>
    <a:srgbClr val="FFFFCC"/>
    <a:srgbClr val="000000"/>
    <a:srgbClr val="55546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625" autoAdjust="0"/>
  </p:normalViewPr>
  <p:slideViewPr>
    <p:cSldViewPr snapToGrid="0">
      <p:cViewPr varScale="1">
        <p:scale>
          <a:sx n="69" d="100"/>
          <a:sy n="69" d="100"/>
        </p:scale>
        <p:origin x="-1416" y="-102"/>
      </p:cViewPr>
      <p:guideLst>
        <p:guide orient="horz" pos="2160"/>
        <p:guide pos="2880"/>
      </p:guideLst>
    </p:cSldViewPr>
  </p:slideViewPr>
  <p:outlineViewPr>
    <p:cViewPr>
      <p:scale>
        <a:sx n="33" d="100"/>
        <a:sy n="33" d="100"/>
      </p:scale>
      <p:origin x="0" y="6570"/>
    </p:cViewPr>
    <p:sldLst>
      <p:sld r:id="rId1" collapse="1"/>
    </p:sldLst>
  </p:outlineViewPr>
  <p:notesTextViewPr>
    <p:cViewPr>
      <p:scale>
        <a:sx n="100" d="100"/>
        <a:sy n="100" d="100"/>
      </p:scale>
      <p:origin x="0" y="0"/>
    </p:cViewPr>
  </p:notesTextViewPr>
  <p:sorterViewPr>
    <p:cViewPr>
      <p:scale>
        <a:sx n="100" d="100"/>
        <a:sy n="100" d="100"/>
      </p:scale>
      <p:origin x="0" y="3168"/>
    </p:cViewPr>
  </p:sorterViewPr>
  <p:notesViewPr>
    <p:cSldViewPr snapToGrid="0">
      <p:cViewPr varScale="1">
        <p:scale>
          <a:sx n="62" d="100"/>
          <a:sy n="62" d="100"/>
        </p:scale>
        <p:origin x="-2442"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spcAft>
                <a:spcPct val="0"/>
              </a:spcAft>
              <a:defRPr sz="1200">
                <a:latin typeface="Arial" charset="0"/>
              </a:defRPr>
            </a:lvl1pPr>
          </a:lstStyle>
          <a:p>
            <a:endParaRPr lang="en-IN"/>
          </a:p>
        </p:txBody>
      </p:sp>
      <p:sp>
        <p:nvSpPr>
          <p:cNvPr id="38915"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spcAft>
                <a:spcPct val="0"/>
              </a:spcAft>
              <a:defRPr sz="1200">
                <a:latin typeface="Arial" charset="0"/>
              </a:defRPr>
            </a:lvl1pPr>
          </a:lstStyle>
          <a:p>
            <a:endParaRPr lang="en-IN"/>
          </a:p>
        </p:txBody>
      </p:sp>
      <p:sp>
        <p:nvSpPr>
          <p:cNvPr id="38916"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spcAft>
                <a:spcPct val="0"/>
              </a:spcAft>
              <a:defRPr sz="1200">
                <a:latin typeface="Arial" charset="0"/>
              </a:defRPr>
            </a:lvl1pPr>
          </a:lstStyle>
          <a:p>
            <a:endParaRPr lang="en-IN"/>
          </a:p>
        </p:txBody>
      </p:sp>
      <p:sp>
        <p:nvSpPr>
          <p:cNvPr id="38917"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spcAft>
                <a:spcPct val="0"/>
              </a:spcAft>
              <a:defRPr sz="1200">
                <a:latin typeface="Arial" charset="0"/>
              </a:defRPr>
            </a:lvl1pPr>
          </a:lstStyle>
          <a:p>
            <a:fld id="{39A342EA-884B-4818-98B0-9511979FD333}" type="slidenum">
              <a:rPr lang="en-IN"/>
              <a:pPr/>
              <a:t>‹#›</a:t>
            </a:fld>
            <a:endParaRPr lang="en-IN"/>
          </a:p>
        </p:txBody>
      </p:sp>
    </p:spTree>
    <p:extLst>
      <p:ext uri="{BB962C8B-B14F-4D97-AF65-F5344CB8AC3E}">
        <p14:creationId xmlns:p14="http://schemas.microsoft.com/office/powerpoint/2010/main" xmlns="" val="5055225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spcAft>
                <a:spcPct val="0"/>
              </a:spcAft>
              <a:defRPr sz="1200">
                <a:latin typeface="Arial" charset="0"/>
              </a:defRPr>
            </a:lvl1pPr>
          </a:lstStyle>
          <a:p>
            <a:endParaRPr lang="en-IN"/>
          </a:p>
        </p:txBody>
      </p:sp>
      <p:sp>
        <p:nvSpPr>
          <p:cNvPr id="4403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spcAft>
                <a:spcPct val="0"/>
              </a:spcAft>
              <a:defRPr sz="1200">
                <a:latin typeface="Arial" charset="0"/>
              </a:defRPr>
            </a:lvl1pPr>
          </a:lstStyle>
          <a:p>
            <a:endParaRPr lang="en-IN"/>
          </a:p>
        </p:txBody>
      </p:sp>
      <p:sp>
        <p:nvSpPr>
          <p:cNvPr id="440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4403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IN" smtClean="0"/>
              <a:t>Click to edit Master text styles</a:t>
            </a:r>
          </a:p>
          <a:p>
            <a:pPr lvl="1"/>
            <a:r>
              <a:rPr lang="en-IN" smtClean="0"/>
              <a:t>Second level</a:t>
            </a:r>
          </a:p>
          <a:p>
            <a:pPr lvl="2"/>
            <a:r>
              <a:rPr lang="en-IN" smtClean="0"/>
              <a:t>Third level</a:t>
            </a:r>
          </a:p>
          <a:p>
            <a:pPr lvl="3"/>
            <a:r>
              <a:rPr lang="en-IN" smtClean="0"/>
              <a:t>Fourth level</a:t>
            </a:r>
          </a:p>
          <a:p>
            <a:pPr lvl="4"/>
            <a:r>
              <a:rPr lang="en-IN" smtClean="0"/>
              <a:t>Fifth level</a:t>
            </a:r>
          </a:p>
        </p:txBody>
      </p:sp>
      <p:sp>
        <p:nvSpPr>
          <p:cNvPr id="4403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spcAft>
                <a:spcPct val="0"/>
              </a:spcAft>
              <a:defRPr sz="1200">
                <a:latin typeface="Arial" charset="0"/>
              </a:defRPr>
            </a:lvl1pPr>
          </a:lstStyle>
          <a:p>
            <a:endParaRPr lang="en-IN"/>
          </a:p>
        </p:txBody>
      </p:sp>
      <p:sp>
        <p:nvSpPr>
          <p:cNvPr id="4403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spcAft>
                <a:spcPct val="0"/>
              </a:spcAft>
              <a:defRPr sz="1200">
                <a:latin typeface="Arial" charset="0"/>
              </a:defRPr>
            </a:lvl1pPr>
          </a:lstStyle>
          <a:p>
            <a:fld id="{C66CDC9D-0906-44F8-8848-EE3A1B86B67C}" type="slidenum">
              <a:rPr lang="en-IN"/>
              <a:pPr/>
              <a:t>‹#›</a:t>
            </a:fld>
            <a:endParaRPr lang="en-IN"/>
          </a:p>
        </p:txBody>
      </p:sp>
    </p:spTree>
    <p:extLst>
      <p:ext uri="{BB962C8B-B14F-4D97-AF65-F5344CB8AC3E}">
        <p14:creationId xmlns:p14="http://schemas.microsoft.com/office/powerpoint/2010/main" xmlns="" val="411837751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9A0E4A-02A9-44F9-A9C2-46F89C9ACD67}" type="slidenum">
              <a:rPr lang="en-IN"/>
              <a:pPr/>
              <a:t>1</a:t>
            </a:fld>
            <a:endParaRPr lang="en-IN"/>
          </a:p>
        </p:txBody>
      </p:sp>
      <p:sp>
        <p:nvSpPr>
          <p:cNvPr id="518146" name="Rectangle 2"/>
          <p:cNvSpPr>
            <a:spLocks noGrp="1" noRot="1" noChangeAspect="1" noChangeArrowheads="1" noTextEdit="1"/>
          </p:cNvSpPr>
          <p:nvPr>
            <p:ph type="sldImg"/>
          </p:nvPr>
        </p:nvSpPr>
        <p:spPr>
          <a:ln/>
        </p:spPr>
      </p:sp>
      <p:sp>
        <p:nvSpPr>
          <p:cNvPr id="518147" name="Rectangle 3"/>
          <p:cNvSpPr>
            <a:spLocks noGrp="1" noChangeArrowheads="1"/>
          </p:cNvSpPr>
          <p:nvPr>
            <p:ph type="body" idx="1"/>
          </p:nvPr>
        </p:nvSpPr>
        <p:spPr/>
        <p:txBody>
          <a:bodyPr/>
          <a:lstStyle/>
          <a:p>
            <a:r>
              <a:rPr lang="en-IN"/>
              <a:t>[</a:t>
            </a:r>
            <a:r>
              <a:rPr lang="en-IN" b="1"/>
              <a:t>Notes to trainer: </a:t>
            </a:r>
          </a:p>
          <a:p>
            <a:pPr>
              <a:buFontTx/>
              <a:buChar char="•"/>
            </a:pPr>
            <a:r>
              <a:rPr lang="en-IN"/>
              <a:t>For detailed help in customizing this template, see the very last slide. Also, look for additional lesson text in the notes pane of some slides.</a:t>
            </a:r>
          </a:p>
          <a:p>
            <a:pPr>
              <a:buFontTx/>
              <a:buChar char="•"/>
            </a:pPr>
            <a:r>
              <a:rPr lang="en-IN"/>
              <a:t>Because this presentation contains a Macromedia Flash</a:t>
            </a:r>
            <a:r>
              <a:rPr lang="en-IN" sz="1000" baseline="30000"/>
              <a:t>®</a:t>
            </a:r>
            <a:r>
              <a:rPr lang="en-IN"/>
              <a:t> animation, saving the template may cause a warning message to appear regarding personal information. Unless you add information to the properties of the Flash file itself, this warning does not apply to this presentation. Click </a:t>
            </a:r>
            <a:r>
              <a:rPr lang="en-IN" b="1"/>
              <a:t>OK</a:t>
            </a:r>
            <a:r>
              <a:rPr lang="en-IN"/>
              <a:t> on the message.]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9F07CC-4467-4C4D-8152-FEFB282FBCD3}" type="slidenum">
              <a:rPr lang="en-IN"/>
              <a:pPr/>
              <a:t>14</a:t>
            </a:fld>
            <a:endParaRPr lang="en-IN"/>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9F07CC-4467-4C4D-8152-FEFB282FBCD3}" type="slidenum">
              <a:rPr lang="en-IN"/>
              <a:pPr/>
              <a:t>15</a:t>
            </a:fld>
            <a:endParaRPr lang="en-IN"/>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9F07CC-4467-4C4D-8152-FEFB282FBCD3}" type="slidenum">
              <a:rPr lang="en-IN"/>
              <a:pPr/>
              <a:t>16</a:t>
            </a:fld>
            <a:endParaRPr lang="en-IN"/>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C7578656-F953-49DE-A42C-8772980BC3EC}" type="slidenum">
              <a:rPr lang="en-US" smtClean="0"/>
              <a:pPr/>
              <a:t>30</a:t>
            </a:fld>
            <a:endParaRPr lang="en-US" smtClean="0"/>
          </a:p>
        </p:txBody>
      </p:sp>
      <p:sp>
        <p:nvSpPr>
          <p:cNvPr id="101379" name="Rectangle 2"/>
          <p:cNvSpPr>
            <a:spLocks noRot="1" noChangeArrowheads="1" noTextEdit="1"/>
          </p:cNvSpPr>
          <p:nvPr>
            <p:ph type="sldImg"/>
          </p:nvPr>
        </p:nvSpPr>
        <p:spPr>
          <a:xfrm>
            <a:off x="967380" y="693042"/>
            <a:ext cx="4924840" cy="3413484"/>
          </a:xfrm>
          <a:ln w="12700" cap="flat">
            <a:solidFill>
              <a:schemeClr val="tx1"/>
            </a:solidFill>
          </a:ln>
        </p:spPr>
      </p:sp>
      <p:sp>
        <p:nvSpPr>
          <p:cNvPr id="101380" name="Rectangle 3"/>
          <p:cNvSpPr>
            <a:spLocks noGrp="1" noChangeArrowheads="1"/>
          </p:cNvSpPr>
          <p:nvPr>
            <p:ph type="body" idx="1"/>
          </p:nvPr>
        </p:nvSpPr>
        <p:spPr>
          <a:xfrm>
            <a:off x="914613" y="4341479"/>
            <a:ext cx="5028774" cy="4113913"/>
          </a:xfrm>
          <a:noFill/>
          <a:ln/>
        </p:spPr>
        <p:txBody>
          <a:bodyPr lIns="92131" tIns="45285" rIns="92131" bIns="45285"/>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8402F5E9-7D35-44B0-A895-9B8DE8FE29EC}" type="slidenum">
              <a:rPr lang="en-US" smtClean="0"/>
              <a:pPr/>
              <a:t>31</a:t>
            </a:fld>
            <a:endParaRPr lang="en-US" smtClean="0"/>
          </a:p>
        </p:txBody>
      </p:sp>
      <p:sp>
        <p:nvSpPr>
          <p:cNvPr id="102403" name="Rectangle 2"/>
          <p:cNvSpPr>
            <a:spLocks noRot="1" noChangeArrowheads="1" noTextEdit="1"/>
          </p:cNvSpPr>
          <p:nvPr>
            <p:ph type="sldImg"/>
          </p:nvPr>
        </p:nvSpPr>
        <p:spPr>
          <a:xfrm>
            <a:off x="967380" y="693042"/>
            <a:ext cx="4924840" cy="3413484"/>
          </a:xfrm>
          <a:ln w="12700" cap="flat">
            <a:solidFill>
              <a:schemeClr val="tx1"/>
            </a:solidFill>
          </a:ln>
        </p:spPr>
      </p:sp>
      <p:sp>
        <p:nvSpPr>
          <p:cNvPr id="102404" name="Rectangle 3"/>
          <p:cNvSpPr>
            <a:spLocks noGrp="1" noChangeArrowheads="1"/>
          </p:cNvSpPr>
          <p:nvPr>
            <p:ph type="body" idx="1"/>
          </p:nvPr>
        </p:nvSpPr>
        <p:spPr>
          <a:xfrm>
            <a:off x="914613" y="4341479"/>
            <a:ext cx="5028774" cy="4113913"/>
          </a:xfrm>
          <a:noFill/>
          <a:ln/>
        </p:spPr>
        <p:txBody>
          <a:bodyPr lIns="92131" tIns="45285" rIns="92131" bIns="45285"/>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9748E00F-4675-4D75-8C30-ADBBA7A2DC9F}" type="slidenum">
              <a:rPr lang="en-US" smtClean="0"/>
              <a:pPr/>
              <a:t>32</a:t>
            </a:fld>
            <a:endParaRPr lang="en-US" smtClean="0"/>
          </a:p>
        </p:txBody>
      </p:sp>
      <p:sp>
        <p:nvSpPr>
          <p:cNvPr id="103427" name="Rectangle 2"/>
          <p:cNvSpPr>
            <a:spLocks noRot="1" noChangeArrowheads="1" noTextEdit="1"/>
          </p:cNvSpPr>
          <p:nvPr>
            <p:ph type="sldImg"/>
          </p:nvPr>
        </p:nvSpPr>
        <p:spPr>
          <a:xfrm>
            <a:off x="967380" y="693042"/>
            <a:ext cx="4924840" cy="3413484"/>
          </a:xfrm>
          <a:ln w="12700" cap="flat">
            <a:solidFill>
              <a:schemeClr val="tx1"/>
            </a:solidFill>
          </a:ln>
        </p:spPr>
      </p:sp>
      <p:sp>
        <p:nvSpPr>
          <p:cNvPr id="103428" name="Rectangle 3"/>
          <p:cNvSpPr>
            <a:spLocks noGrp="1" noChangeArrowheads="1"/>
          </p:cNvSpPr>
          <p:nvPr>
            <p:ph type="body" idx="1"/>
          </p:nvPr>
        </p:nvSpPr>
        <p:spPr>
          <a:xfrm>
            <a:off x="914613" y="4341479"/>
            <a:ext cx="5028774" cy="4113913"/>
          </a:xfrm>
          <a:noFill/>
          <a:ln/>
        </p:spPr>
        <p:txBody>
          <a:bodyPr lIns="92131" tIns="45285" rIns="92131" bIns="45285"/>
          <a:lstStyle/>
          <a:p>
            <a:pPr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B74AD0E8-452C-4CDA-98CC-8EE6001459E0}" type="slidenum">
              <a:rPr lang="en-US" smtClean="0"/>
              <a:pPr/>
              <a:t>33</a:t>
            </a:fld>
            <a:endParaRPr lang="en-US" smtClean="0"/>
          </a:p>
        </p:txBody>
      </p:sp>
      <p:sp>
        <p:nvSpPr>
          <p:cNvPr id="104451" name="Rectangle 2"/>
          <p:cNvSpPr>
            <a:spLocks noRot="1" noChangeArrowheads="1" noTextEdit="1"/>
          </p:cNvSpPr>
          <p:nvPr>
            <p:ph type="sldImg"/>
          </p:nvPr>
        </p:nvSpPr>
        <p:spPr>
          <a:xfrm>
            <a:off x="967380" y="693042"/>
            <a:ext cx="4924840" cy="3413484"/>
          </a:xfrm>
          <a:ln w="12700" cap="flat">
            <a:solidFill>
              <a:schemeClr val="tx1"/>
            </a:solidFill>
          </a:ln>
        </p:spPr>
      </p:sp>
      <p:sp>
        <p:nvSpPr>
          <p:cNvPr id="104452" name="Rectangle 3"/>
          <p:cNvSpPr>
            <a:spLocks noGrp="1" noChangeArrowheads="1"/>
          </p:cNvSpPr>
          <p:nvPr>
            <p:ph type="body" idx="1"/>
          </p:nvPr>
        </p:nvSpPr>
        <p:spPr>
          <a:xfrm>
            <a:off x="914613" y="4341479"/>
            <a:ext cx="5028774" cy="4113913"/>
          </a:xfrm>
          <a:noFill/>
          <a:ln/>
        </p:spPr>
        <p:txBody>
          <a:bodyPr lIns="92131" tIns="45285" rIns="92131" bIns="45285"/>
          <a:lstStyle/>
          <a:p>
            <a:pPr eaLnBrk="1" hangingPunct="1"/>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2EA08CAD-FCFC-4EF8-B8C5-37F1AD97F816}" type="slidenum">
              <a:rPr lang="en-US" smtClean="0"/>
              <a:pPr/>
              <a:t>37</a:t>
            </a:fld>
            <a:endParaRPr lang="en-US" smtClean="0"/>
          </a:p>
        </p:txBody>
      </p:sp>
      <p:sp>
        <p:nvSpPr>
          <p:cNvPr id="105475" name="Rectangle 2"/>
          <p:cNvSpPr>
            <a:spLocks noRot="1" noChangeArrowheads="1" noTextEdit="1"/>
          </p:cNvSpPr>
          <p:nvPr>
            <p:ph type="sldImg"/>
          </p:nvPr>
        </p:nvSpPr>
        <p:spPr>
          <a:xfrm>
            <a:off x="965781" y="691563"/>
            <a:ext cx="4928038" cy="3416440"/>
          </a:xfrm>
          <a:ln w="12700" cap="flat">
            <a:solidFill>
              <a:schemeClr val="tx1"/>
            </a:solidFill>
          </a:ln>
        </p:spPr>
      </p:sp>
      <p:sp>
        <p:nvSpPr>
          <p:cNvPr id="105476" name="Rectangle 3"/>
          <p:cNvSpPr>
            <a:spLocks noGrp="1" noChangeArrowheads="1"/>
          </p:cNvSpPr>
          <p:nvPr>
            <p:ph type="body" idx="1"/>
          </p:nvPr>
        </p:nvSpPr>
        <p:spPr>
          <a:xfrm>
            <a:off x="913015" y="4342957"/>
            <a:ext cx="5030372" cy="4115391"/>
          </a:xfrm>
          <a:noFill/>
          <a:ln/>
        </p:spPr>
        <p:txBody>
          <a:bodyPr lIns="93660" tIns="46037" rIns="93660" bIns="46037"/>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1863" eaLnBrk="0" hangingPunct="0">
              <a:defRPr sz="1000" b="1">
                <a:solidFill>
                  <a:schemeClr val="bg1"/>
                </a:solidFill>
                <a:latin typeface="Arial" charset="0"/>
              </a:defRPr>
            </a:lvl1pPr>
            <a:lvl2pPr marL="742950" indent="-285750" defTabSz="931863" eaLnBrk="0" hangingPunct="0">
              <a:defRPr sz="1000" b="1">
                <a:solidFill>
                  <a:schemeClr val="bg1"/>
                </a:solidFill>
                <a:latin typeface="Arial" charset="0"/>
              </a:defRPr>
            </a:lvl2pPr>
            <a:lvl3pPr marL="1143000" indent="-228600" defTabSz="931863" eaLnBrk="0" hangingPunct="0">
              <a:defRPr sz="1000" b="1">
                <a:solidFill>
                  <a:schemeClr val="bg1"/>
                </a:solidFill>
                <a:latin typeface="Arial" charset="0"/>
              </a:defRPr>
            </a:lvl3pPr>
            <a:lvl4pPr marL="1600200" indent="-228600" defTabSz="931863" eaLnBrk="0" hangingPunct="0">
              <a:defRPr sz="1000" b="1">
                <a:solidFill>
                  <a:schemeClr val="bg1"/>
                </a:solidFill>
                <a:latin typeface="Arial" charset="0"/>
              </a:defRPr>
            </a:lvl4pPr>
            <a:lvl5pPr marL="2057400" indent="-228600" defTabSz="931863" eaLnBrk="0" hangingPunct="0">
              <a:defRPr sz="1000" b="1">
                <a:solidFill>
                  <a:schemeClr val="bg1"/>
                </a:solidFill>
                <a:latin typeface="Arial" charset="0"/>
              </a:defRPr>
            </a:lvl5pPr>
            <a:lvl6pPr marL="2514600" indent="-228600" algn="ctr" defTabSz="931863" eaLnBrk="0" fontAlgn="base" hangingPunct="0">
              <a:spcBef>
                <a:spcPct val="0"/>
              </a:spcBef>
              <a:spcAft>
                <a:spcPct val="0"/>
              </a:spcAft>
              <a:defRPr sz="1000" b="1">
                <a:solidFill>
                  <a:schemeClr val="bg1"/>
                </a:solidFill>
                <a:latin typeface="Arial" charset="0"/>
              </a:defRPr>
            </a:lvl6pPr>
            <a:lvl7pPr marL="2971800" indent="-228600" algn="ctr" defTabSz="931863" eaLnBrk="0" fontAlgn="base" hangingPunct="0">
              <a:spcBef>
                <a:spcPct val="0"/>
              </a:spcBef>
              <a:spcAft>
                <a:spcPct val="0"/>
              </a:spcAft>
              <a:defRPr sz="1000" b="1">
                <a:solidFill>
                  <a:schemeClr val="bg1"/>
                </a:solidFill>
                <a:latin typeface="Arial" charset="0"/>
              </a:defRPr>
            </a:lvl7pPr>
            <a:lvl8pPr marL="3429000" indent="-228600" algn="ctr" defTabSz="931863" eaLnBrk="0" fontAlgn="base" hangingPunct="0">
              <a:spcBef>
                <a:spcPct val="0"/>
              </a:spcBef>
              <a:spcAft>
                <a:spcPct val="0"/>
              </a:spcAft>
              <a:defRPr sz="1000" b="1">
                <a:solidFill>
                  <a:schemeClr val="bg1"/>
                </a:solidFill>
                <a:latin typeface="Arial" charset="0"/>
              </a:defRPr>
            </a:lvl8pPr>
            <a:lvl9pPr marL="3886200" indent="-228600" algn="ctr" defTabSz="931863" eaLnBrk="0" fontAlgn="base" hangingPunct="0">
              <a:spcBef>
                <a:spcPct val="0"/>
              </a:spcBef>
              <a:spcAft>
                <a:spcPct val="0"/>
              </a:spcAft>
              <a:defRPr sz="1000" b="1">
                <a:solidFill>
                  <a:schemeClr val="bg1"/>
                </a:solidFill>
                <a:latin typeface="Arial" charset="0"/>
              </a:defRPr>
            </a:lvl9pPr>
          </a:lstStyle>
          <a:p>
            <a:pPr eaLnBrk="1" hangingPunct="1"/>
            <a:fld id="{70393645-E72B-4C3F-8FB3-1F7A23635228}" type="slidenum">
              <a:rPr lang="en-US" sz="1200" b="0" smtClean="0">
                <a:solidFill>
                  <a:schemeClr val="tx1"/>
                </a:solidFill>
                <a:cs typeface="Arial" charset="0"/>
              </a:rPr>
              <a:pPr eaLnBrk="1" hangingPunct="1"/>
              <a:t>2</a:t>
            </a:fld>
            <a:endParaRPr lang="en-US" sz="1200" b="0" smtClean="0">
              <a:solidFill>
                <a:schemeClr val="tx1"/>
              </a:solidFill>
              <a:cs typeface="Arial" charset="0"/>
            </a:endParaRPr>
          </a:p>
        </p:txBody>
      </p:sp>
      <p:sp>
        <p:nvSpPr>
          <p:cNvPr id="18435" name="Rectangle 2"/>
          <p:cNvSpPr>
            <a:spLocks noGrp="1" noRot="1" noChangeAspect="1" noChangeArrowheads="1" noTextEdit="1"/>
          </p:cNvSpPr>
          <p:nvPr>
            <p:ph type="sldImg"/>
          </p:nvPr>
        </p:nvSpPr>
        <p:spPr>
          <a:xfrm>
            <a:off x="1141413" y="685800"/>
            <a:ext cx="4575175" cy="3430588"/>
          </a:xfrm>
          <a:ln/>
        </p:spPr>
      </p:sp>
      <p:sp>
        <p:nvSpPr>
          <p:cNvPr id="18436" name="Rectangle 3"/>
          <p:cNvSpPr>
            <a:spLocks noGrp="1" noChangeArrowheads="1"/>
          </p:cNvSpPr>
          <p:nvPr>
            <p:ph type="body" idx="1"/>
          </p:nvPr>
        </p:nvSpPr>
        <p:spPr>
          <a:xfrm>
            <a:off x="686422" y="4342463"/>
            <a:ext cx="5486711" cy="41160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180EA8-E317-463B-AD53-1788F417D09F}" type="slidenum">
              <a:rPr lang="en-US"/>
              <a:pPr/>
              <a:t>5</a:t>
            </a:fld>
            <a:endParaRPr lang="en-US"/>
          </a:p>
        </p:txBody>
      </p:sp>
      <p:sp>
        <p:nvSpPr>
          <p:cNvPr id="405506" name="Rectangle 2"/>
          <p:cNvSpPr>
            <a:spLocks noGrp="1" noRot="1" noChangeAspect="1" noChangeArrowheads="1" noTextEdit="1"/>
          </p:cNvSpPr>
          <p:nvPr>
            <p:ph type="sldImg"/>
          </p:nvPr>
        </p:nvSpPr>
        <p:spPr>
          <a:ln/>
        </p:spPr>
      </p:sp>
      <p:sp>
        <p:nvSpPr>
          <p:cNvPr id="405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17BD55-8A76-4CF2-8D81-B33628650C1C}" type="slidenum">
              <a:rPr lang="en-US"/>
              <a:pPr/>
              <a:t>6</a:t>
            </a:fld>
            <a:endParaRPr lang="en-US"/>
          </a:p>
        </p:txBody>
      </p:sp>
      <p:sp>
        <p:nvSpPr>
          <p:cNvPr id="398338" name="Rectangle 2"/>
          <p:cNvSpPr>
            <a:spLocks noGrp="1" noRot="1" noChangeAspect="1" noChangeArrowheads="1" noTextEdit="1"/>
          </p:cNvSpPr>
          <p:nvPr>
            <p:ph type="sldImg"/>
          </p:nvPr>
        </p:nvSpPr>
        <p:spPr>
          <a:ln/>
        </p:spPr>
      </p:sp>
      <p:sp>
        <p:nvSpPr>
          <p:cNvPr id="398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44A296-C63A-4FD0-BB19-42C4D44898D2}" type="slidenum">
              <a:rPr lang="en-US"/>
              <a:pPr/>
              <a:t>7</a:t>
            </a:fld>
            <a:endParaRPr lang="en-US"/>
          </a:p>
        </p:txBody>
      </p:sp>
      <p:sp>
        <p:nvSpPr>
          <p:cNvPr id="408578" name="Rectangle 2"/>
          <p:cNvSpPr>
            <a:spLocks noGrp="1" noRot="1" noChangeAspect="1" noChangeArrowheads="1" noTextEdit="1"/>
          </p:cNvSpPr>
          <p:nvPr>
            <p:ph type="sldImg"/>
          </p:nvPr>
        </p:nvSpPr>
        <p:spPr>
          <a:ln/>
        </p:spPr>
      </p:sp>
      <p:sp>
        <p:nvSpPr>
          <p:cNvPr id="408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DF398C-D1BB-4916-B163-386E967DA293}" type="slidenum">
              <a:rPr lang="en-IN"/>
              <a:pPr/>
              <a:t>8</a:t>
            </a:fld>
            <a:endParaRPr lang="en-IN"/>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DF398C-D1BB-4916-B163-386E967DA293}" type="slidenum">
              <a:rPr lang="en-IN"/>
              <a:pPr/>
              <a:t>9</a:t>
            </a:fld>
            <a:endParaRPr lang="en-IN"/>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9F07CC-4467-4C4D-8152-FEFB282FBCD3}" type="slidenum">
              <a:rPr lang="en-IN"/>
              <a:pPr/>
              <a:t>12</a:t>
            </a:fld>
            <a:endParaRPr lang="en-IN"/>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9F07CC-4467-4C4D-8152-FEFB282FBCD3}" type="slidenum">
              <a:rPr lang="en-IN"/>
              <a:pPr/>
              <a:t>13</a:t>
            </a:fld>
            <a:endParaRPr lang="en-IN"/>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130425"/>
            <a:ext cx="7772400" cy="1470025"/>
          </a:xfrm>
        </p:spPr>
        <p:txBody>
          <a:bodyPr/>
          <a:lstStyle>
            <a:lvl1pPr algn="ctr">
              <a:defRPr sz="4400">
                <a:solidFill>
                  <a:schemeClr val="tx1"/>
                </a:solidFill>
              </a:defRPr>
            </a:lvl1pPr>
          </a:lstStyle>
          <a:p>
            <a:pPr lvl="0"/>
            <a:r>
              <a:rPr lang="en-US" noProof="0" smtClean="0"/>
              <a:t>Click to edit Master title style</a:t>
            </a:r>
            <a:endParaRPr lang="en-IN" noProof="0" smtClean="0"/>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defRPr sz="3200"/>
            </a:lvl1pPr>
          </a:lstStyle>
          <a:p>
            <a:pPr lvl="0"/>
            <a:r>
              <a:rPr lang="en-US" noProof="0" smtClean="0"/>
              <a:t>Click to edit Master subtitle style</a:t>
            </a:r>
            <a:endParaRPr lang="en-IN" noProof="0" smtClean="0"/>
          </a:p>
        </p:txBody>
      </p:sp>
      <p:sp>
        <p:nvSpPr>
          <p:cNvPr id="6148" name="Rectangle 4"/>
          <p:cNvSpPr>
            <a:spLocks noGrp="1" noChangeArrowheads="1"/>
          </p:cNvSpPr>
          <p:nvPr>
            <p:ph type="dt" sz="half" idx="2"/>
          </p:nvPr>
        </p:nvSpPr>
        <p:spPr>
          <a:xfrm>
            <a:off x="457200" y="6245225"/>
            <a:ext cx="2133600" cy="476250"/>
          </a:xfrm>
        </p:spPr>
        <p:txBody>
          <a:bodyPr/>
          <a:lstStyle>
            <a:lvl1pPr>
              <a:defRPr/>
            </a:lvl1pPr>
          </a:lstStyle>
          <a:p>
            <a:endParaRPr lang="en-IN"/>
          </a:p>
        </p:txBody>
      </p:sp>
      <p:sp>
        <p:nvSpPr>
          <p:cNvPr id="6149" name="Rectangle 5"/>
          <p:cNvSpPr>
            <a:spLocks noGrp="1" noChangeArrowheads="1"/>
          </p:cNvSpPr>
          <p:nvPr>
            <p:ph type="ftr" sz="quarter" idx="3"/>
          </p:nvPr>
        </p:nvSpPr>
        <p:spPr/>
        <p:txBody>
          <a:bodyPr/>
          <a:lstStyle>
            <a:lvl1pPr>
              <a:defRPr/>
            </a:lvl1pPr>
          </a:lstStyle>
          <a:p>
            <a:r>
              <a:rPr lang="en-IN"/>
              <a:t>Great Excel features</a:t>
            </a:r>
          </a:p>
        </p:txBody>
      </p:sp>
      <p:sp>
        <p:nvSpPr>
          <p:cNvPr id="6150" name="Rectangle 6"/>
          <p:cNvSpPr>
            <a:spLocks noGrp="1" noChangeArrowheads="1"/>
          </p:cNvSpPr>
          <p:nvPr>
            <p:ph type="sldNum" sz="quarter" idx="4"/>
          </p:nvPr>
        </p:nvSpPr>
        <p:spPr>
          <a:xfrm>
            <a:off x="6553200" y="6245225"/>
            <a:ext cx="2133600" cy="476250"/>
          </a:xfrm>
        </p:spPr>
        <p:txBody>
          <a:bodyPr/>
          <a:lstStyle>
            <a:lvl1pPr>
              <a:defRPr/>
            </a:lvl1pPr>
          </a:lstStyle>
          <a:p>
            <a:fld id="{54F8A068-6979-470F-886A-DA12A4FF68F2}" type="slidenum">
              <a:rPr lang="en-IN"/>
              <a:pPr/>
              <a:t>‹#›</a:t>
            </a:fld>
            <a:endParaRPr lang="en-IN"/>
          </a:p>
        </p:txBody>
      </p:sp>
    </p:spTree>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endParaRPr lang="en-IN"/>
          </a:p>
        </p:txBody>
      </p:sp>
      <p:sp>
        <p:nvSpPr>
          <p:cNvPr id="5" name="Footer Placeholder 4"/>
          <p:cNvSpPr>
            <a:spLocks noGrp="1"/>
          </p:cNvSpPr>
          <p:nvPr>
            <p:ph type="ftr" sz="quarter" idx="11"/>
          </p:nvPr>
        </p:nvSpPr>
        <p:spPr/>
        <p:txBody>
          <a:bodyPr/>
          <a:lstStyle>
            <a:lvl1pPr>
              <a:defRPr/>
            </a:lvl1pPr>
          </a:lstStyle>
          <a:p>
            <a:r>
              <a:rPr lang="en-IN"/>
              <a:t>Great Excel features</a:t>
            </a:r>
          </a:p>
        </p:txBody>
      </p:sp>
      <p:sp>
        <p:nvSpPr>
          <p:cNvPr id="6" name="Slide Number Placeholder 5"/>
          <p:cNvSpPr>
            <a:spLocks noGrp="1"/>
          </p:cNvSpPr>
          <p:nvPr>
            <p:ph type="sldNum" sz="quarter" idx="12"/>
          </p:nvPr>
        </p:nvSpPr>
        <p:spPr/>
        <p:txBody>
          <a:bodyPr/>
          <a:lstStyle>
            <a:lvl1pPr>
              <a:defRPr/>
            </a:lvl1pPr>
          </a:lstStyle>
          <a:p>
            <a:fld id="{4642EA9E-9232-4E83-9C09-976A80C4AEFB}" type="slidenum">
              <a:rPr lang="en-IN"/>
              <a:pPr/>
              <a:t>‹#›</a:t>
            </a:fld>
            <a:endParaRPr lang="en-IN"/>
          </a:p>
        </p:txBody>
      </p:sp>
    </p:spTree>
    <p:extLst>
      <p:ext uri="{BB962C8B-B14F-4D97-AF65-F5344CB8AC3E}">
        <p14:creationId xmlns:p14="http://schemas.microsoft.com/office/powerpoint/2010/main" xmlns="" val="3061618766"/>
      </p:ext>
    </p:extLst>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4800" y="76200"/>
            <a:ext cx="2127250" cy="5867400"/>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271463" y="76200"/>
            <a:ext cx="6230937"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endParaRPr lang="en-IN"/>
          </a:p>
        </p:txBody>
      </p:sp>
      <p:sp>
        <p:nvSpPr>
          <p:cNvPr id="5" name="Footer Placeholder 4"/>
          <p:cNvSpPr>
            <a:spLocks noGrp="1"/>
          </p:cNvSpPr>
          <p:nvPr>
            <p:ph type="ftr" sz="quarter" idx="11"/>
          </p:nvPr>
        </p:nvSpPr>
        <p:spPr/>
        <p:txBody>
          <a:bodyPr/>
          <a:lstStyle>
            <a:lvl1pPr>
              <a:defRPr/>
            </a:lvl1pPr>
          </a:lstStyle>
          <a:p>
            <a:r>
              <a:rPr lang="en-IN"/>
              <a:t>Great Excel features</a:t>
            </a:r>
          </a:p>
        </p:txBody>
      </p:sp>
      <p:sp>
        <p:nvSpPr>
          <p:cNvPr id="6" name="Slide Number Placeholder 5"/>
          <p:cNvSpPr>
            <a:spLocks noGrp="1"/>
          </p:cNvSpPr>
          <p:nvPr>
            <p:ph type="sldNum" sz="quarter" idx="12"/>
          </p:nvPr>
        </p:nvSpPr>
        <p:spPr/>
        <p:txBody>
          <a:bodyPr/>
          <a:lstStyle>
            <a:lvl1pPr>
              <a:defRPr/>
            </a:lvl1pPr>
          </a:lstStyle>
          <a:p>
            <a:fld id="{0A0F2D1C-7057-4626-9309-5B26A58CBC31}" type="slidenum">
              <a:rPr lang="en-IN"/>
              <a:pPr/>
              <a:t>‹#›</a:t>
            </a:fld>
            <a:endParaRPr lang="en-IN"/>
          </a:p>
        </p:txBody>
      </p:sp>
    </p:spTree>
    <p:extLst>
      <p:ext uri="{BB962C8B-B14F-4D97-AF65-F5344CB8AC3E}">
        <p14:creationId xmlns:p14="http://schemas.microsoft.com/office/powerpoint/2010/main" xmlns="" val="574903336"/>
      </p:ext>
    </p:extLst>
  </p:cSld>
  <p:clrMapOvr>
    <a:masterClrMapping/>
  </p:clrMapOvr>
  <p:transition spd="med">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71463" y="76200"/>
            <a:ext cx="8229600" cy="609600"/>
          </a:xfrm>
        </p:spPr>
        <p:txBody>
          <a:bodyPr/>
          <a:lstStyle/>
          <a:p>
            <a:r>
              <a:rPr lang="en-US" smtClean="0"/>
              <a:t>Click to edit Master title style</a:t>
            </a:r>
            <a:endParaRPr lang="en-IN"/>
          </a:p>
        </p:txBody>
      </p:sp>
      <p:sp>
        <p:nvSpPr>
          <p:cNvPr id="3" name="Content Placeholder 2"/>
          <p:cNvSpPr>
            <a:spLocks noGrp="1"/>
          </p:cNvSpPr>
          <p:nvPr>
            <p:ph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a:xfrm>
            <a:off x="457200" y="6200775"/>
            <a:ext cx="2133600" cy="476250"/>
          </a:xfrm>
        </p:spPr>
        <p:txBody>
          <a:bodyPr/>
          <a:lstStyle>
            <a:lvl1pPr>
              <a:defRPr/>
            </a:lvl1pPr>
          </a:lstStyle>
          <a:p>
            <a:endParaRPr lang="en-IN"/>
          </a:p>
        </p:txBody>
      </p:sp>
      <p:sp>
        <p:nvSpPr>
          <p:cNvPr id="6" name="Footer Placeholder 5"/>
          <p:cNvSpPr>
            <a:spLocks noGrp="1"/>
          </p:cNvSpPr>
          <p:nvPr>
            <p:ph type="ftr" sz="quarter" idx="11"/>
          </p:nvPr>
        </p:nvSpPr>
        <p:spPr>
          <a:xfrm>
            <a:off x="3124200" y="6200775"/>
            <a:ext cx="2895600" cy="476250"/>
          </a:xfrm>
        </p:spPr>
        <p:txBody>
          <a:bodyPr/>
          <a:lstStyle>
            <a:lvl1pPr>
              <a:defRPr/>
            </a:lvl1pPr>
          </a:lstStyle>
          <a:p>
            <a:r>
              <a:rPr lang="en-IN"/>
              <a:t>Great Excel features</a:t>
            </a:r>
          </a:p>
        </p:txBody>
      </p:sp>
      <p:sp>
        <p:nvSpPr>
          <p:cNvPr id="7" name="Slide Number Placeholder 6"/>
          <p:cNvSpPr>
            <a:spLocks noGrp="1"/>
          </p:cNvSpPr>
          <p:nvPr>
            <p:ph type="sldNum" sz="quarter" idx="12"/>
          </p:nvPr>
        </p:nvSpPr>
        <p:spPr>
          <a:xfrm>
            <a:off x="6553200" y="6200775"/>
            <a:ext cx="2133600" cy="476250"/>
          </a:xfrm>
        </p:spPr>
        <p:txBody>
          <a:bodyPr/>
          <a:lstStyle>
            <a:lvl1pPr>
              <a:defRPr/>
            </a:lvl1pPr>
          </a:lstStyle>
          <a:p>
            <a:fld id="{8D33A154-6451-431E-B160-0A959F851022}" type="slidenum">
              <a:rPr lang="en-IN"/>
              <a:pPr/>
              <a:t>‹#›</a:t>
            </a:fld>
            <a:endParaRPr lang="en-IN"/>
          </a:p>
        </p:txBody>
      </p:sp>
    </p:spTree>
    <p:extLst>
      <p:ext uri="{BB962C8B-B14F-4D97-AF65-F5344CB8AC3E}">
        <p14:creationId xmlns:p14="http://schemas.microsoft.com/office/powerpoint/2010/main" xmlns="" val="1723148075"/>
      </p:ext>
    </p:extLst>
  </p:cSld>
  <p:clrMapOvr>
    <a:masterClrMapping/>
  </p:clrMapOvr>
  <p:transition spd="med">
    <p:wipe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1463" y="76200"/>
            <a:ext cx="8229600" cy="609600"/>
          </a:xfrm>
        </p:spPr>
        <p:txBody>
          <a:bodyPr/>
          <a:lstStyle/>
          <a:p>
            <a:r>
              <a:rPr lang="en-US" smtClean="0"/>
              <a:t>Click to edit Master title style</a:t>
            </a:r>
            <a:endParaRPr lang="en-IN"/>
          </a:p>
        </p:txBody>
      </p:sp>
      <p:sp>
        <p:nvSpPr>
          <p:cNvPr id="3" name="Text Placeholder 2"/>
          <p:cNvSpPr>
            <a:spLocks noGrp="1"/>
          </p:cNvSpPr>
          <p:nvPr>
            <p:ph type="body" sz="half" idx="1"/>
          </p:nvPr>
        </p:nvSpPr>
        <p:spPr>
          <a:xfrm>
            <a:off x="350838" y="914400"/>
            <a:ext cx="4138612"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1850" y="914400"/>
            <a:ext cx="41402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a:xfrm>
            <a:off x="457200" y="6200775"/>
            <a:ext cx="2133600" cy="476250"/>
          </a:xfrm>
        </p:spPr>
        <p:txBody>
          <a:bodyPr/>
          <a:lstStyle>
            <a:lvl1pPr>
              <a:defRPr/>
            </a:lvl1pPr>
          </a:lstStyle>
          <a:p>
            <a:endParaRPr lang="en-IN"/>
          </a:p>
        </p:txBody>
      </p:sp>
      <p:sp>
        <p:nvSpPr>
          <p:cNvPr id="6" name="Footer Placeholder 5"/>
          <p:cNvSpPr>
            <a:spLocks noGrp="1"/>
          </p:cNvSpPr>
          <p:nvPr>
            <p:ph type="ftr" sz="quarter" idx="11"/>
          </p:nvPr>
        </p:nvSpPr>
        <p:spPr>
          <a:xfrm>
            <a:off x="3124200" y="6200775"/>
            <a:ext cx="2895600" cy="476250"/>
          </a:xfrm>
        </p:spPr>
        <p:txBody>
          <a:bodyPr/>
          <a:lstStyle>
            <a:lvl1pPr>
              <a:defRPr/>
            </a:lvl1pPr>
          </a:lstStyle>
          <a:p>
            <a:r>
              <a:rPr lang="en-IN"/>
              <a:t>Great Excel features</a:t>
            </a:r>
          </a:p>
        </p:txBody>
      </p:sp>
      <p:sp>
        <p:nvSpPr>
          <p:cNvPr id="7" name="Slide Number Placeholder 6"/>
          <p:cNvSpPr>
            <a:spLocks noGrp="1"/>
          </p:cNvSpPr>
          <p:nvPr>
            <p:ph type="sldNum" sz="quarter" idx="12"/>
          </p:nvPr>
        </p:nvSpPr>
        <p:spPr>
          <a:xfrm>
            <a:off x="6553200" y="6200775"/>
            <a:ext cx="2133600" cy="476250"/>
          </a:xfrm>
        </p:spPr>
        <p:txBody>
          <a:bodyPr/>
          <a:lstStyle>
            <a:lvl1pPr>
              <a:defRPr/>
            </a:lvl1pPr>
          </a:lstStyle>
          <a:p>
            <a:fld id="{AE122285-3E8F-4610-BDD0-412658B35E3F}" type="slidenum">
              <a:rPr lang="en-IN"/>
              <a:pPr/>
              <a:t>‹#›</a:t>
            </a:fld>
            <a:endParaRPr lang="en-IN"/>
          </a:p>
        </p:txBody>
      </p:sp>
    </p:spTree>
    <p:extLst>
      <p:ext uri="{BB962C8B-B14F-4D97-AF65-F5344CB8AC3E}">
        <p14:creationId xmlns:p14="http://schemas.microsoft.com/office/powerpoint/2010/main" xmlns="" val="2118277909"/>
      </p:ext>
    </p:extLst>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endParaRPr lang="en-IN"/>
          </a:p>
        </p:txBody>
      </p:sp>
      <p:sp>
        <p:nvSpPr>
          <p:cNvPr id="5" name="Footer Placeholder 4"/>
          <p:cNvSpPr>
            <a:spLocks noGrp="1"/>
          </p:cNvSpPr>
          <p:nvPr>
            <p:ph type="ftr" sz="quarter" idx="11"/>
          </p:nvPr>
        </p:nvSpPr>
        <p:spPr/>
        <p:txBody>
          <a:bodyPr/>
          <a:lstStyle>
            <a:lvl1pPr>
              <a:defRPr/>
            </a:lvl1pPr>
          </a:lstStyle>
          <a:p>
            <a:r>
              <a:rPr lang="en-IN"/>
              <a:t>Great Excel features</a:t>
            </a:r>
          </a:p>
        </p:txBody>
      </p:sp>
      <p:sp>
        <p:nvSpPr>
          <p:cNvPr id="6" name="Slide Number Placeholder 5"/>
          <p:cNvSpPr>
            <a:spLocks noGrp="1"/>
          </p:cNvSpPr>
          <p:nvPr>
            <p:ph type="sldNum" sz="quarter" idx="12"/>
          </p:nvPr>
        </p:nvSpPr>
        <p:spPr/>
        <p:txBody>
          <a:bodyPr/>
          <a:lstStyle>
            <a:lvl1pPr>
              <a:defRPr/>
            </a:lvl1pPr>
          </a:lstStyle>
          <a:p>
            <a:fld id="{ABCFF399-09EF-46CB-AF7E-3FFC3614B2E2}" type="slidenum">
              <a:rPr lang="en-IN"/>
              <a:pPr/>
              <a:t>‹#›</a:t>
            </a:fld>
            <a:endParaRPr lang="en-IN"/>
          </a:p>
        </p:txBody>
      </p:sp>
    </p:spTree>
    <p:extLst>
      <p:ext uri="{BB962C8B-B14F-4D97-AF65-F5344CB8AC3E}">
        <p14:creationId xmlns:p14="http://schemas.microsoft.com/office/powerpoint/2010/main" xmlns="" val="3794172467"/>
      </p:ext>
    </p:extLst>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IN"/>
          </a:p>
        </p:txBody>
      </p:sp>
      <p:sp>
        <p:nvSpPr>
          <p:cNvPr id="5" name="Footer Placeholder 4"/>
          <p:cNvSpPr>
            <a:spLocks noGrp="1"/>
          </p:cNvSpPr>
          <p:nvPr>
            <p:ph type="ftr" sz="quarter" idx="11"/>
          </p:nvPr>
        </p:nvSpPr>
        <p:spPr/>
        <p:txBody>
          <a:bodyPr/>
          <a:lstStyle>
            <a:lvl1pPr>
              <a:defRPr/>
            </a:lvl1pPr>
          </a:lstStyle>
          <a:p>
            <a:r>
              <a:rPr lang="en-IN"/>
              <a:t>Great Excel features</a:t>
            </a:r>
          </a:p>
        </p:txBody>
      </p:sp>
      <p:sp>
        <p:nvSpPr>
          <p:cNvPr id="6" name="Slide Number Placeholder 5"/>
          <p:cNvSpPr>
            <a:spLocks noGrp="1"/>
          </p:cNvSpPr>
          <p:nvPr>
            <p:ph type="sldNum" sz="quarter" idx="12"/>
          </p:nvPr>
        </p:nvSpPr>
        <p:spPr/>
        <p:txBody>
          <a:bodyPr/>
          <a:lstStyle>
            <a:lvl1pPr>
              <a:defRPr/>
            </a:lvl1pPr>
          </a:lstStyle>
          <a:p>
            <a:fld id="{047800EC-77BA-408A-83AE-C5CA7ED9354F}" type="slidenum">
              <a:rPr lang="en-IN"/>
              <a:pPr/>
              <a:t>‹#›</a:t>
            </a:fld>
            <a:endParaRPr lang="en-IN"/>
          </a:p>
        </p:txBody>
      </p:sp>
    </p:spTree>
    <p:extLst>
      <p:ext uri="{BB962C8B-B14F-4D97-AF65-F5344CB8AC3E}">
        <p14:creationId xmlns:p14="http://schemas.microsoft.com/office/powerpoint/2010/main" xmlns="" val="1986777108"/>
      </p:ext>
    </p:extLst>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350838" y="914400"/>
            <a:ext cx="413861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1850" y="914400"/>
            <a:ext cx="41402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lvl1pPr>
              <a:defRPr/>
            </a:lvl1pPr>
          </a:lstStyle>
          <a:p>
            <a:endParaRPr lang="en-IN"/>
          </a:p>
        </p:txBody>
      </p:sp>
      <p:sp>
        <p:nvSpPr>
          <p:cNvPr id="6" name="Footer Placeholder 5"/>
          <p:cNvSpPr>
            <a:spLocks noGrp="1"/>
          </p:cNvSpPr>
          <p:nvPr>
            <p:ph type="ftr" sz="quarter" idx="11"/>
          </p:nvPr>
        </p:nvSpPr>
        <p:spPr/>
        <p:txBody>
          <a:bodyPr/>
          <a:lstStyle>
            <a:lvl1pPr>
              <a:defRPr/>
            </a:lvl1pPr>
          </a:lstStyle>
          <a:p>
            <a:r>
              <a:rPr lang="en-IN"/>
              <a:t>Great Excel features</a:t>
            </a:r>
          </a:p>
        </p:txBody>
      </p:sp>
      <p:sp>
        <p:nvSpPr>
          <p:cNvPr id="7" name="Slide Number Placeholder 6"/>
          <p:cNvSpPr>
            <a:spLocks noGrp="1"/>
          </p:cNvSpPr>
          <p:nvPr>
            <p:ph type="sldNum" sz="quarter" idx="12"/>
          </p:nvPr>
        </p:nvSpPr>
        <p:spPr/>
        <p:txBody>
          <a:bodyPr/>
          <a:lstStyle>
            <a:lvl1pPr>
              <a:defRPr/>
            </a:lvl1pPr>
          </a:lstStyle>
          <a:p>
            <a:fld id="{C7695018-DF0D-48C6-83AC-C14C38EF14CC}" type="slidenum">
              <a:rPr lang="en-IN"/>
              <a:pPr/>
              <a:t>‹#›</a:t>
            </a:fld>
            <a:endParaRPr lang="en-IN"/>
          </a:p>
        </p:txBody>
      </p:sp>
    </p:spTree>
    <p:extLst>
      <p:ext uri="{BB962C8B-B14F-4D97-AF65-F5344CB8AC3E}">
        <p14:creationId xmlns:p14="http://schemas.microsoft.com/office/powerpoint/2010/main" xmlns="" val="2013989099"/>
      </p:ext>
    </p:extLst>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lvl1pPr>
              <a:defRPr/>
            </a:lvl1pPr>
          </a:lstStyle>
          <a:p>
            <a:endParaRPr lang="en-IN"/>
          </a:p>
        </p:txBody>
      </p:sp>
      <p:sp>
        <p:nvSpPr>
          <p:cNvPr id="8" name="Footer Placeholder 7"/>
          <p:cNvSpPr>
            <a:spLocks noGrp="1"/>
          </p:cNvSpPr>
          <p:nvPr>
            <p:ph type="ftr" sz="quarter" idx="11"/>
          </p:nvPr>
        </p:nvSpPr>
        <p:spPr/>
        <p:txBody>
          <a:bodyPr/>
          <a:lstStyle>
            <a:lvl1pPr>
              <a:defRPr/>
            </a:lvl1pPr>
          </a:lstStyle>
          <a:p>
            <a:r>
              <a:rPr lang="en-IN"/>
              <a:t>Great Excel features</a:t>
            </a:r>
          </a:p>
        </p:txBody>
      </p:sp>
      <p:sp>
        <p:nvSpPr>
          <p:cNvPr id="9" name="Slide Number Placeholder 8"/>
          <p:cNvSpPr>
            <a:spLocks noGrp="1"/>
          </p:cNvSpPr>
          <p:nvPr>
            <p:ph type="sldNum" sz="quarter" idx="12"/>
          </p:nvPr>
        </p:nvSpPr>
        <p:spPr/>
        <p:txBody>
          <a:bodyPr/>
          <a:lstStyle>
            <a:lvl1pPr>
              <a:defRPr/>
            </a:lvl1pPr>
          </a:lstStyle>
          <a:p>
            <a:fld id="{59F51938-8D77-41E3-90FF-C046F25C1C67}" type="slidenum">
              <a:rPr lang="en-IN"/>
              <a:pPr/>
              <a:t>‹#›</a:t>
            </a:fld>
            <a:endParaRPr lang="en-IN"/>
          </a:p>
        </p:txBody>
      </p:sp>
    </p:spTree>
    <p:extLst>
      <p:ext uri="{BB962C8B-B14F-4D97-AF65-F5344CB8AC3E}">
        <p14:creationId xmlns:p14="http://schemas.microsoft.com/office/powerpoint/2010/main" xmlns="" val="3642520564"/>
      </p:ext>
    </p:extLst>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lvl1pPr>
              <a:defRPr/>
            </a:lvl1pPr>
          </a:lstStyle>
          <a:p>
            <a:endParaRPr lang="en-IN"/>
          </a:p>
        </p:txBody>
      </p:sp>
      <p:sp>
        <p:nvSpPr>
          <p:cNvPr id="4" name="Footer Placeholder 3"/>
          <p:cNvSpPr>
            <a:spLocks noGrp="1"/>
          </p:cNvSpPr>
          <p:nvPr>
            <p:ph type="ftr" sz="quarter" idx="11"/>
          </p:nvPr>
        </p:nvSpPr>
        <p:spPr/>
        <p:txBody>
          <a:bodyPr/>
          <a:lstStyle>
            <a:lvl1pPr>
              <a:defRPr/>
            </a:lvl1pPr>
          </a:lstStyle>
          <a:p>
            <a:r>
              <a:rPr lang="en-IN"/>
              <a:t>Great Excel features</a:t>
            </a:r>
          </a:p>
        </p:txBody>
      </p:sp>
      <p:sp>
        <p:nvSpPr>
          <p:cNvPr id="5" name="Slide Number Placeholder 4"/>
          <p:cNvSpPr>
            <a:spLocks noGrp="1"/>
          </p:cNvSpPr>
          <p:nvPr>
            <p:ph type="sldNum" sz="quarter" idx="12"/>
          </p:nvPr>
        </p:nvSpPr>
        <p:spPr/>
        <p:txBody>
          <a:bodyPr/>
          <a:lstStyle>
            <a:lvl1pPr>
              <a:defRPr/>
            </a:lvl1pPr>
          </a:lstStyle>
          <a:p>
            <a:fld id="{71C1A7E7-B9FB-44DF-B217-0931DA52D78B}" type="slidenum">
              <a:rPr lang="en-IN"/>
              <a:pPr/>
              <a:t>‹#›</a:t>
            </a:fld>
            <a:endParaRPr lang="en-IN"/>
          </a:p>
        </p:txBody>
      </p:sp>
    </p:spTree>
    <p:extLst>
      <p:ext uri="{BB962C8B-B14F-4D97-AF65-F5344CB8AC3E}">
        <p14:creationId xmlns:p14="http://schemas.microsoft.com/office/powerpoint/2010/main" xmlns="" val="147363545"/>
      </p:ext>
    </p:extLst>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IN"/>
          </a:p>
        </p:txBody>
      </p:sp>
      <p:sp>
        <p:nvSpPr>
          <p:cNvPr id="3" name="Footer Placeholder 2"/>
          <p:cNvSpPr>
            <a:spLocks noGrp="1"/>
          </p:cNvSpPr>
          <p:nvPr>
            <p:ph type="ftr" sz="quarter" idx="11"/>
          </p:nvPr>
        </p:nvSpPr>
        <p:spPr/>
        <p:txBody>
          <a:bodyPr/>
          <a:lstStyle>
            <a:lvl1pPr>
              <a:defRPr/>
            </a:lvl1pPr>
          </a:lstStyle>
          <a:p>
            <a:r>
              <a:rPr lang="en-IN"/>
              <a:t>Great Excel features</a:t>
            </a:r>
          </a:p>
        </p:txBody>
      </p:sp>
      <p:sp>
        <p:nvSpPr>
          <p:cNvPr id="4" name="Slide Number Placeholder 3"/>
          <p:cNvSpPr>
            <a:spLocks noGrp="1"/>
          </p:cNvSpPr>
          <p:nvPr>
            <p:ph type="sldNum" sz="quarter" idx="12"/>
          </p:nvPr>
        </p:nvSpPr>
        <p:spPr/>
        <p:txBody>
          <a:bodyPr/>
          <a:lstStyle>
            <a:lvl1pPr>
              <a:defRPr/>
            </a:lvl1pPr>
          </a:lstStyle>
          <a:p>
            <a:fld id="{44035581-18E1-46A3-810B-7CF475BFADC8}" type="slidenum">
              <a:rPr lang="en-IN"/>
              <a:pPr/>
              <a:t>‹#›</a:t>
            </a:fld>
            <a:endParaRPr lang="en-IN"/>
          </a:p>
        </p:txBody>
      </p:sp>
    </p:spTree>
    <p:extLst>
      <p:ext uri="{BB962C8B-B14F-4D97-AF65-F5344CB8AC3E}">
        <p14:creationId xmlns:p14="http://schemas.microsoft.com/office/powerpoint/2010/main" xmlns="" val="2886737495"/>
      </p:ext>
    </p:extLst>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IN"/>
          </a:p>
        </p:txBody>
      </p:sp>
      <p:sp>
        <p:nvSpPr>
          <p:cNvPr id="6" name="Footer Placeholder 5"/>
          <p:cNvSpPr>
            <a:spLocks noGrp="1"/>
          </p:cNvSpPr>
          <p:nvPr>
            <p:ph type="ftr" sz="quarter" idx="11"/>
          </p:nvPr>
        </p:nvSpPr>
        <p:spPr/>
        <p:txBody>
          <a:bodyPr/>
          <a:lstStyle>
            <a:lvl1pPr>
              <a:defRPr/>
            </a:lvl1pPr>
          </a:lstStyle>
          <a:p>
            <a:r>
              <a:rPr lang="en-IN"/>
              <a:t>Great Excel features</a:t>
            </a:r>
          </a:p>
        </p:txBody>
      </p:sp>
      <p:sp>
        <p:nvSpPr>
          <p:cNvPr id="7" name="Slide Number Placeholder 6"/>
          <p:cNvSpPr>
            <a:spLocks noGrp="1"/>
          </p:cNvSpPr>
          <p:nvPr>
            <p:ph type="sldNum" sz="quarter" idx="12"/>
          </p:nvPr>
        </p:nvSpPr>
        <p:spPr/>
        <p:txBody>
          <a:bodyPr/>
          <a:lstStyle>
            <a:lvl1pPr>
              <a:defRPr/>
            </a:lvl1pPr>
          </a:lstStyle>
          <a:p>
            <a:fld id="{C713BA20-8835-4E15-82C3-FD220E5B8803}" type="slidenum">
              <a:rPr lang="en-IN"/>
              <a:pPr/>
              <a:t>‹#›</a:t>
            </a:fld>
            <a:endParaRPr lang="en-IN"/>
          </a:p>
        </p:txBody>
      </p:sp>
    </p:spTree>
    <p:extLst>
      <p:ext uri="{BB962C8B-B14F-4D97-AF65-F5344CB8AC3E}">
        <p14:creationId xmlns:p14="http://schemas.microsoft.com/office/powerpoint/2010/main" xmlns="" val="307808122"/>
      </p:ext>
    </p:extLst>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IN"/>
          </a:p>
        </p:txBody>
      </p:sp>
      <p:sp>
        <p:nvSpPr>
          <p:cNvPr id="6" name="Footer Placeholder 5"/>
          <p:cNvSpPr>
            <a:spLocks noGrp="1"/>
          </p:cNvSpPr>
          <p:nvPr>
            <p:ph type="ftr" sz="quarter" idx="11"/>
          </p:nvPr>
        </p:nvSpPr>
        <p:spPr/>
        <p:txBody>
          <a:bodyPr/>
          <a:lstStyle>
            <a:lvl1pPr>
              <a:defRPr/>
            </a:lvl1pPr>
          </a:lstStyle>
          <a:p>
            <a:r>
              <a:rPr lang="en-IN"/>
              <a:t>Great Excel features</a:t>
            </a:r>
          </a:p>
        </p:txBody>
      </p:sp>
      <p:sp>
        <p:nvSpPr>
          <p:cNvPr id="7" name="Slide Number Placeholder 6"/>
          <p:cNvSpPr>
            <a:spLocks noGrp="1"/>
          </p:cNvSpPr>
          <p:nvPr>
            <p:ph type="sldNum" sz="quarter" idx="12"/>
          </p:nvPr>
        </p:nvSpPr>
        <p:spPr/>
        <p:txBody>
          <a:bodyPr/>
          <a:lstStyle>
            <a:lvl1pPr>
              <a:defRPr/>
            </a:lvl1pPr>
          </a:lstStyle>
          <a:p>
            <a:fld id="{53D8CF6F-5291-40E7-9D8A-8C4A2A95013C}" type="slidenum">
              <a:rPr lang="en-IN"/>
              <a:pPr/>
              <a:t>‹#›</a:t>
            </a:fld>
            <a:endParaRPr lang="en-IN"/>
          </a:p>
        </p:txBody>
      </p:sp>
    </p:spTree>
    <p:extLst>
      <p:ext uri="{BB962C8B-B14F-4D97-AF65-F5344CB8AC3E}">
        <p14:creationId xmlns:p14="http://schemas.microsoft.com/office/powerpoint/2010/main" xmlns="" val="2853375899"/>
      </p:ext>
    </p:extLst>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350838" y="914400"/>
            <a:ext cx="8431212" cy="502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smtClean="0"/>
          </a:p>
        </p:txBody>
      </p:sp>
      <p:sp>
        <p:nvSpPr>
          <p:cNvPr id="1031" name="Rectangle 7"/>
          <p:cNvSpPr>
            <a:spLocks noGrp="1" noChangeArrowheads="1"/>
          </p:cNvSpPr>
          <p:nvPr>
            <p:ph type="title"/>
          </p:nvPr>
        </p:nvSpPr>
        <p:spPr bwMode="auto">
          <a:xfrm>
            <a:off x="271463" y="76200"/>
            <a:ext cx="822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IN" smtClean="0"/>
          </a:p>
        </p:txBody>
      </p:sp>
      <p:sp>
        <p:nvSpPr>
          <p:cNvPr id="1028" name="Rectangle 4"/>
          <p:cNvSpPr>
            <a:spLocks noGrp="1" noChangeArrowheads="1"/>
          </p:cNvSpPr>
          <p:nvPr>
            <p:ph type="dt" sz="half" idx="2"/>
          </p:nvPr>
        </p:nvSpPr>
        <p:spPr bwMode="auto">
          <a:xfrm>
            <a:off x="457200" y="620077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spcAft>
                <a:spcPct val="0"/>
              </a:spcAft>
              <a:defRPr sz="1800">
                <a:solidFill>
                  <a:srgbClr val="000000"/>
                </a:solidFill>
                <a:latin typeface="Arial" charset="0"/>
              </a:defRPr>
            </a:lvl1pPr>
          </a:lstStyle>
          <a:p>
            <a:endParaRPr lang="en-IN"/>
          </a:p>
        </p:txBody>
      </p:sp>
      <p:sp>
        <p:nvSpPr>
          <p:cNvPr id="1029" name="Rectangle 5"/>
          <p:cNvSpPr>
            <a:spLocks noGrp="1" noChangeArrowheads="1"/>
          </p:cNvSpPr>
          <p:nvPr>
            <p:ph type="ftr" sz="quarter" idx="3"/>
          </p:nvPr>
        </p:nvSpPr>
        <p:spPr bwMode="auto">
          <a:xfrm>
            <a:off x="3124200" y="620077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spcAft>
                <a:spcPct val="0"/>
              </a:spcAft>
              <a:defRPr sz="1800">
                <a:solidFill>
                  <a:srgbClr val="000000"/>
                </a:solidFill>
                <a:latin typeface="Arial" charset="0"/>
              </a:defRPr>
            </a:lvl1pPr>
          </a:lstStyle>
          <a:p>
            <a:r>
              <a:rPr lang="en-IN"/>
              <a:t>Great Excel features</a:t>
            </a:r>
          </a:p>
        </p:txBody>
      </p:sp>
      <p:sp>
        <p:nvSpPr>
          <p:cNvPr id="1030" name="Rectangle 6"/>
          <p:cNvSpPr>
            <a:spLocks noGrp="1" noChangeArrowheads="1"/>
          </p:cNvSpPr>
          <p:nvPr>
            <p:ph type="sldNum" sz="quarter" idx="4"/>
          </p:nvPr>
        </p:nvSpPr>
        <p:spPr bwMode="auto">
          <a:xfrm>
            <a:off x="6553200" y="620077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spcAft>
                <a:spcPct val="0"/>
              </a:spcAft>
              <a:defRPr sz="1800">
                <a:solidFill>
                  <a:srgbClr val="000000"/>
                </a:solidFill>
                <a:latin typeface="Arial" charset="0"/>
              </a:defRPr>
            </a:lvl1pPr>
          </a:lstStyle>
          <a:p>
            <a:fld id="{2A1331B7-7885-41FD-AFF4-0B9F7A9B6632}" type="slidenum">
              <a:rPr lang="en-IN"/>
              <a:pPr/>
              <a:t>‹#›</a:t>
            </a:fld>
            <a:endParaRPr lang="en-IN"/>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wipe dir="d"/>
  </p:transition>
  <p:hf sldNum="0" hdr="0" dt="0"/>
  <p:txStyles>
    <p:titleStyle>
      <a:lvl1pPr algn="l" rtl="0" eaLnBrk="1" fontAlgn="base" hangingPunct="1">
        <a:spcBef>
          <a:spcPct val="0"/>
        </a:spcBef>
        <a:spcAft>
          <a:spcPct val="0"/>
        </a:spcAft>
        <a:defRPr sz="3200">
          <a:solidFill>
            <a:srgbClr val="12163D"/>
          </a:solidFill>
          <a:latin typeface="+mj-lt"/>
          <a:ea typeface="+mj-ea"/>
          <a:cs typeface="+mj-cs"/>
        </a:defRPr>
      </a:lvl1pPr>
      <a:lvl2pPr algn="l" rtl="0" eaLnBrk="1" fontAlgn="base" hangingPunct="1">
        <a:spcBef>
          <a:spcPct val="0"/>
        </a:spcBef>
        <a:spcAft>
          <a:spcPct val="0"/>
        </a:spcAft>
        <a:defRPr sz="3200">
          <a:solidFill>
            <a:srgbClr val="12163D"/>
          </a:solidFill>
          <a:latin typeface="Tahoma" pitchFamily="34" charset="0"/>
        </a:defRPr>
      </a:lvl2pPr>
      <a:lvl3pPr algn="l" rtl="0" eaLnBrk="1" fontAlgn="base" hangingPunct="1">
        <a:spcBef>
          <a:spcPct val="0"/>
        </a:spcBef>
        <a:spcAft>
          <a:spcPct val="0"/>
        </a:spcAft>
        <a:defRPr sz="3200">
          <a:solidFill>
            <a:srgbClr val="12163D"/>
          </a:solidFill>
          <a:latin typeface="Tahoma" pitchFamily="34" charset="0"/>
        </a:defRPr>
      </a:lvl3pPr>
      <a:lvl4pPr algn="l" rtl="0" eaLnBrk="1" fontAlgn="base" hangingPunct="1">
        <a:spcBef>
          <a:spcPct val="0"/>
        </a:spcBef>
        <a:spcAft>
          <a:spcPct val="0"/>
        </a:spcAft>
        <a:defRPr sz="3200">
          <a:solidFill>
            <a:srgbClr val="12163D"/>
          </a:solidFill>
          <a:latin typeface="Tahoma" pitchFamily="34" charset="0"/>
        </a:defRPr>
      </a:lvl4pPr>
      <a:lvl5pPr algn="l" rtl="0" eaLnBrk="1" fontAlgn="base" hangingPunct="1">
        <a:spcBef>
          <a:spcPct val="0"/>
        </a:spcBef>
        <a:spcAft>
          <a:spcPct val="0"/>
        </a:spcAft>
        <a:defRPr sz="3200">
          <a:solidFill>
            <a:srgbClr val="12163D"/>
          </a:solidFill>
          <a:latin typeface="Tahoma" pitchFamily="34" charset="0"/>
        </a:defRPr>
      </a:lvl5pPr>
      <a:lvl6pPr marL="457200" algn="l" rtl="0" eaLnBrk="1" fontAlgn="base" hangingPunct="1">
        <a:spcBef>
          <a:spcPct val="0"/>
        </a:spcBef>
        <a:spcAft>
          <a:spcPct val="0"/>
        </a:spcAft>
        <a:defRPr sz="3200">
          <a:solidFill>
            <a:srgbClr val="12163D"/>
          </a:solidFill>
          <a:latin typeface="Tahoma" pitchFamily="34" charset="0"/>
        </a:defRPr>
      </a:lvl6pPr>
      <a:lvl7pPr marL="914400" algn="l" rtl="0" eaLnBrk="1" fontAlgn="base" hangingPunct="1">
        <a:spcBef>
          <a:spcPct val="0"/>
        </a:spcBef>
        <a:spcAft>
          <a:spcPct val="0"/>
        </a:spcAft>
        <a:defRPr sz="3200">
          <a:solidFill>
            <a:srgbClr val="12163D"/>
          </a:solidFill>
          <a:latin typeface="Tahoma" pitchFamily="34" charset="0"/>
        </a:defRPr>
      </a:lvl7pPr>
      <a:lvl8pPr marL="1371600" algn="l" rtl="0" eaLnBrk="1" fontAlgn="base" hangingPunct="1">
        <a:spcBef>
          <a:spcPct val="0"/>
        </a:spcBef>
        <a:spcAft>
          <a:spcPct val="0"/>
        </a:spcAft>
        <a:defRPr sz="3200">
          <a:solidFill>
            <a:srgbClr val="12163D"/>
          </a:solidFill>
          <a:latin typeface="Tahoma" pitchFamily="34" charset="0"/>
        </a:defRPr>
      </a:lvl8pPr>
      <a:lvl9pPr marL="1828800" algn="l" rtl="0" eaLnBrk="1" fontAlgn="base" hangingPunct="1">
        <a:spcBef>
          <a:spcPct val="0"/>
        </a:spcBef>
        <a:spcAft>
          <a:spcPct val="0"/>
        </a:spcAft>
        <a:defRPr sz="3200">
          <a:solidFill>
            <a:srgbClr val="12163D"/>
          </a:solidFill>
          <a:latin typeface="Tahoma" pitchFamily="34" charset="0"/>
        </a:defRPr>
      </a:lvl9pPr>
    </p:titleStyle>
    <p:body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defRPr>
      </a:lvl2pPr>
      <a:lvl3pPr marL="1143000" indent="-228600" algn="l" rtl="0" eaLnBrk="1" fontAlgn="base" hangingPunct="1">
        <a:spcBef>
          <a:spcPct val="20000"/>
        </a:spcBef>
        <a:spcAft>
          <a:spcPct val="0"/>
        </a:spcAft>
        <a:defRPr>
          <a:solidFill>
            <a:schemeClr val="tx1"/>
          </a:solidFill>
          <a:latin typeface="+mn-lt"/>
        </a:defRPr>
      </a:lvl3pPr>
      <a:lvl4pPr marL="1600200" indent="-228600" algn="l" rtl="0" eaLnBrk="1" fontAlgn="base" hangingPunct="1">
        <a:spcBef>
          <a:spcPct val="20000"/>
        </a:spcBef>
        <a:spcAft>
          <a:spcPct val="0"/>
        </a:spcAft>
        <a:defRPr sz="1600">
          <a:solidFill>
            <a:schemeClr val="tx1"/>
          </a:solidFill>
          <a:latin typeface="+mn-lt"/>
        </a:defRPr>
      </a:lvl4pPr>
      <a:lvl5pPr marL="2057400" indent="-228600" algn="l" rtl="0" eaLnBrk="1" fontAlgn="base" hangingPunct="1">
        <a:spcBef>
          <a:spcPct val="20000"/>
        </a:spcBef>
        <a:spcAft>
          <a:spcPct val="0"/>
        </a:spcAft>
        <a:defRPr sz="1400">
          <a:solidFill>
            <a:schemeClr val="tx1"/>
          </a:solidFill>
          <a:latin typeface="+mn-lt"/>
        </a:defRPr>
      </a:lvl5pPr>
      <a:lvl6pPr marL="2514600" indent="-228600" algn="l" rtl="0" eaLnBrk="1" fontAlgn="base" hangingPunct="1">
        <a:spcBef>
          <a:spcPct val="20000"/>
        </a:spcBef>
        <a:spcAft>
          <a:spcPct val="0"/>
        </a:spcAft>
        <a:defRPr sz="1400">
          <a:solidFill>
            <a:schemeClr val="tx1"/>
          </a:solidFill>
          <a:latin typeface="+mn-lt"/>
        </a:defRPr>
      </a:lvl6pPr>
      <a:lvl7pPr marL="2971800" indent="-228600" algn="l" rtl="0" eaLnBrk="1" fontAlgn="base" hangingPunct="1">
        <a:spcBef>
          <a:spcPct val="20000"/>
        </a:spcBef>
        <a:spcAft>
          <a:spcPct val="0"/>
        </a:spcAft>
        <a:defRPr sz="1400">
          <a:solidFill>
            <a:schemeClr val="tx1"/>
          </a:solidFill>
          <a:latin typeface="+mn-lt"/>
        </a:defRPr>
      </a:lvl7pPr>
      <a:lvl8pPr marL="3429000" indent="-228600" algn="l" rtl="0" eaLnBrk="1" fontAlgn="base" hangingPunct="1">
        <a:spcBef>
          <a:spcPct val="20000"/>
        </a:spcBef>
        <a:spcAft>
          <a:spcPct val="0"/>
        </a:spcAft>
        <a:defRPr sz="1400">
          <a:solidFill>
            <a:schemeClr val="tx1"/>
          </a:solidFill>
          <a:latin typeface="+mn-lt"/>
        </a:defRPr>
      </a:lvl8pPr>
      <a:lvl9pPr marL="3886200" indent="-228600" algn="l" rtl="0" eaLnBrk="1" fontAlgn="base" hangingPunct="1">
        <a:spcBef>
          <a:spcPct val="20000"/>
        </a:spcBef>
        <a:spcAft>
          <a:spcPct val="0"/>
        </a:spcAft>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7122" name="Rectangle 2"/>
          <p:cNvSpPr>
            <a:spLocks noGrp="1" noChangeArrowheads="1"/>
          </p:cNvSpPr>
          <p:nvPr>
            <p:ph type="ctrTitle"/>
          </p:nvPr>
        </p:nvSpPr>
        <p:spPr>
          <a:xfrm>
            <a:off x="1812925" y="2219325"/>
            <a:ext cx="6919913" cy="1470025"/>
          </a:xfrm>
        </p:spPr>
        <p:txBody>
          <a:bodyPr/>
          <a:lstStyle/>
          <a:p>
            <a:pPr algn="l"/>
            <a:r>
              <a:rPr lang="en-IN" dirty="0" smtClean="0">
                <a:solidFill>
                  <a:srgbClr val="FF00FF"/>
                </a:solidFill>
              </a:rPr>
              <a:t>SR SCADA</a:t>
            </a:r>
            <a:br>
              <a:rPr lang="en-IN" dirty="0" smtClean="0">
                <a:solidFill>
                  <a:srgbClr val="FF00FF"/>
                </a:solidFill>
              </a:rPr>
            </a:br>
            <a:r>
              <a:rPr lang="en-IN" dirty="0" smtClean="0">
                <a:solidFill>
                  <a:srgbClr val="FF00FF"/>
                </a:solidFill>
              </a:rPr>
              <a:t>Experiences so far…</a:t>
            </a:r>
            <a:endParaRPr lang="en-IN" dirty="0">
              <a:solidFill>
                <a:srgbClr val="FF00FF"/>
              </a:solidFill>
            </a:endParaRPr>
          </a:p>
        </p:txBody>
      </p:sp>
      <p:sp>
        <p:nvSpPr>
          <p:cNvPr id="517128" name="Rectangle 8"/>
          <p:cNvSpPr>
            <a:spLocks noChangeArrowheads="1"/>
          </p:cNvSpPr>
          <p:nvPr/>
        </p:nvSpPr>
        <p:spPr bwMode="auto">
          <a:xfrm>
            <a:off x="395288" y="736600"/>
            <a:ext cx="1000125" cy="5418138"/>
          </a:xfrm>
          <a:prstGeom prst="rect">
            <a:avLst/>
          </a:prstGeom>
          <a:gradFill rotWithShape="1">
            <a:gsLst>
              <a:gs pos="0">
                <a:schemeClr val="tx1">
                  <a:alpha val="0"/>
                </a:schemeClr>
              </a:gs>
              <a:gs pos="100000">
                <a:schemeClr val="tx1">
                  <a:gamma/>
                  <a:tint val="0"/>
                  <a:invGamma/>
                </a:schemeClr>
              </a:gs>
            </a:gsLst>
            <a:lin ang="5400000" scaled="1"/>
          </a:gra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 name="Subtitle 1"/>
          <p:cNvSpPr>
            <a:spLocks noGrp="1"/>
          </p:cNvSpPr>
          <p:nvPr>
            <p:ph type="subTitle" idx="1"/>
          </p:nvPr>
        </p:nvSpPr>
        <p:spPr>
          <a:xfrm>
            <a:off x="5034578" y="3875443"/>
            <a:ext cx="3996467" cy="1752600"/>
          </a:xfrm>
        </p:spPr>
        <p:txBody>
          <a:bodyPr/>
          <a:lstStyle/>
          <a:p>
            <a:r>
              <a:rPr lang="en-US" sz="2400" dirty="0" err="1" smtClean="0">
                <a:solidFill>
                  <a:srgbClr val="FF0000"/>
                </a:solidFill>
              </a:rPr>
              <a:t>SathyaNarayana</a:t>
            </a:r>
            <a:r>
              <a:rPr lang="en-US" sz="2400" dirty="0" smtClean="0">
                <a:solidFill>
                  <a:srgbClr val="FF0000"/>
                </a:solidFill>
              </a:rPr>
              <a:t> T</a:t>
            </a:r>
            <a:endParaRPr lang="en-US" sz="2400" dirty="0" smtClean="0">
              <a:solidFill>
                <a:srgbClr val="FF0000"/>
              </a:solidFill>
            </a:endParaRPr>
          </a:p>
          <a:p>
            <a:r>
              <a:rPr lang="en-US" sz="2400" dirty="0" smtClean="0">
                <a:solidFill>
                  <a:srgbClr val="FF0000"/>
                </a:solidFill>
              </a:rPr>
              <a:t>ADE/SCADA</a:t>
            </a:r>
          </a:p>
          <a:p>
            <a:r>
              <a:rPr lang="en-US" sz="2400" dirty="0" smtClean="0">
                <a:solidFill>
                  <a:srgbClr val="FF0000"/>
                </a:solidFill>
              </a:rPr>
              <a:t>APSLDC</a:t>
            </a:r>
            <a:endParaRPr lang="en-IN"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 term Demand Forecast</a:t>
            </a:r>
            <a:endParaRPr lang="en-IN" dirty="0"/>
          </a:p>
        </p:txBody>
      </p:sp>
      <p:sp>
        <p:nvSpPr>
          <p:cNvPr id="3" name="Content Placeholder 2"/>
          <p:cNvSpPr>
            <a:spLocks noGrp="1"/>
          </p:cNvSpPr>
          <p:nvPr>
            <p:ph idx="1"/>
          </p:nvPr>
        </p:nvSpPr>
        <p:spPr/>
        <p:txBody>
          <a:bodyPr/>
          <a:lstStyle/>
          <a:p>
            <a:endParaRPr lang="en-IN"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3479"/>
          <a:stretch/>
        </p:blipFill>
        <p:spPr bwMode="auto">
          <a:xfrm>
            <a:off x="0" y="733999"/>
            <a:ext cx="9144000" cy="55161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Left Arrow 4">
            <a:hlinkClick r:id="rId3" action="ppaction://hlinksldjump"/>
          </p:cNvPr>
          <p:cNvSpPr/>
          <p:nvPr/>
        </p:nvSpPr>
        <p:spPr bwMode="auto">
          <a:xfrm>
            <a:off x="8035963" y="6298605"/>
            <a:ext cx="968188" cy="419548"/>
          </a:xfrm>
          <a:prstGeom prst="leftArrow">
            <a:avLst/>
          </a:prstGeom>
          <a:solidFill>
            <a:schemeClr val="accent2"/>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75000"/>
              </a:spcAft>
              <a:buClrTx/>
              <a:buSzTx/>
              <a:buFontTx/>
              <a:buNone/>
              <a:tabLst/>
            </a:pPr>
            <a:endParaRPr kumimoji="0" lang="en-IN" sz="2400" b="0" i="0" u="none" strike="noStrike" cap="none" normalizeH="0" baseline="0" smtClean="0">
              <a:ln>
                <a:noFill/>
              </a:ln>
              <a:solidFill>
                <a:srgbClr val="FF0000"/>
              </a:solidFill>
              <a:effectLst/>
              <a:latin typeface="Tahoma" pitchFamily="34" charset="0"/>
            </a:endParaRPr>
          </a:p>
        </p:txBody>
      </p:sp>
    </p:spTree>
    <p:extLst>
      <p:ext uri="{BB962C8B-B14F-4D97-AF65-F5344CB8AC3E}">
        <p14:creationId xmlns:p14="http://schemas.microsoft.com/office/powerpoint/2010/main" xmlns="" val="4190377679"/>
      </p:ext>
    </p:extLst>
  </p:cSld>
  <p:clrMapOvr>
    <a:masterClrMapping/>
  </p:clrMapOvr>
  <p:transition spd="med">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12 % violation details</a:t>
            </a:r>
            <a:endParaRPr lang="en-IN" dirty="0"/>
          </a:p>
        </p:txBody>
      </p:sp>
      <p:sp>
        <p:nvSpPr>
          <p:cNvPr id="3" name="Content Placeholder 2"/>
          <p:cNvSpPr>
            <a:spLocks noGrp="1"/>
          </p:cNvSpPr>
          <p:nvPr>
            <p:ph idx="1"/>
          </p:nvPr>
        </p:nvSpPr>
        <p:spPr/>
        <p:txBody>
          <a:bodyPr/>
          <a:lstStyle/>
          <a:p>
            <a:endParaRPr lang="en-IN"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3711"/>
          <a:stretch/>
        </p:blipFill>
        <p:spPr bwMode="auto">
          <a:xfrm>
            <a:off x="0" y="725736"/>
            <a:ext cx="9144000" cy="55029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Left Arrow 5">
            <a:hlinkClick r:id="rId3" action="ppaction://hlinksldjump"/>
          </p:cNvPr>
          <p:cNvSpPr/>
          <p:nvPr/>
        </p:nvSpPr>
        <p:spPr bwMode="auto">
          <a:xfrm>
            <a:off x="8035962" y="6228678"/>
            <a:ext cx="968188" cy="419548"/>
          </a:xfrm>
          <a:prstGeom prst="leftArrow">
            <a:avLst/>
          </a:prstGeom>
          <a:solidFill>
            <a:schemeClr val="accent2"/>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75000"/>
              </a:spcAft>
              <a:buClrTx/>
              <a:buSzTx/>
              <a:buFontTx/>
              <a:buNone/>
              <a:tabLst/>
            </a:pPr>
            <a:endParaRPr kumimoji="0" lang="en-IN" sz="2400" b="0" i="0" u="none" strike="noStrike" cap="none" normalizeH="0" baseline="0" smtClean="0">
              <a:ln>
                <a:noFill/>
              </a:ln>
              <a:solidFill>
                <a:srgbClr val="FF0000"/>
              </a:solidFill>
              <a:effectLst/>
              <a:latin typeface="Tahoma" pitchFamily="34" charset="0"/>
            </a:endParaRPr>
          </a:p>
        </p:txBody>
      </p:sp>
    </p:spTree>
    <p:extLst>
      <p:ext uri="{BB962C8B-B14F-4D97-AF65-F5344CB8AC3E}">
        <p14:creationId xmlns:p14="http://schemas.microsoft.com/office/powerpoint/2010/main" xmlns="" val="3969953390"/>
      </p:ext>
    </p:extLst>
  </p:cSld>
  <p:clrMapOvr>
    <a:masterClrMapping/>
  </p:clrMapOvr>
  <p:transition spd="med">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300038" y="90488"/>
            <a:ext cx="822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3200">
                <a:solidFill>
                  <a:srgbClr val="12163D"/>
                </a:solidFill>
                <a:latin typeface="Tahoma" pitchFamily="34" charset="0"/>
              </a:defRPr>
            </a:lvl2pPr>
            <a:lvl3pPr algn="l" rtl="0" eaLnBrk="1" fontAlgn="base" hangingPunct="1">
              <a:spcBef>
                <a:spcPct val="0"/>
              </a:spcBef>
              <a:spcAft>
                <a:spcPct val="0"/>
              </a:spcAft>
              <a:defRPr sz="3200">
                <a:solidFill>
                  <a:srgbClr val="12163D"/>
                </a:solidFill>
                <a:latin typeface="Tahoma" pitchFamily="34" charset="0"/>
              </a:defRPr>
            </a:lvl3pPr>
            <a:lvl4pPr algn="l" rtl="0" eaLnBrk="1" fontAlgn="base" hangingPunct="1">
              <a:spcBef>
                <a:spcPct val="0"/>
              </a:spcBef>
              <a:spcAft>
                <a:spcPct val="0"/>
              </a:spcAft>
              <a:defRPr sz="3200">
                <a:solidFill>
                  <a:srgbClr val="12163D"/>
                </a:solidFill>
                <a:latin typeface="Tahoma" pitchFamily="34" charset="0"/>
              </a:defRPr>
            </a:lvl4pPr>
            <a:lvl5pPr algn="l" rtl="0" eaLnBrk="1" fontAlgn="base" hangingPunct="1">
              <a:spcBef>
                <a:spcPct val="0"/>
              </a:spcBef>
              <a:spcAft>
                <a:spcPct val="0"/>
              </a:spcAft>
              <a:defRPr sz="3200">
                <a:solidFill>
                  <a:srgbClr val="12163D"/>
                </a:solidFill>
                <a:latin typeface="Tahoma" pitchFamily="34" charset="0"/>
              </a:defRPr>
            </a:lvl5pPr>
            <a:lvl6pPr marL="457200" algn="l" rtl="0" eaLnBrk="1" fontAlgn="base" hangingPunct="1">
              <a:spcBef>
                <a:spcPct val="0"/>
              </a:spcBef>
              <a:spcAft>
                <a:spcPct val="0"/>
              </a:spcAft>
              <a:defRPr sz="3200">
                <a:solidFill>
                  <a:srgbClr val="12163D"/>
                </a:solidFill>
                <a:latin typeface="Tahoma" pitchFamily="34" charset="0"/>
              </a:defRPr>
            </a:lvl6pPr>
            <a:lvl7pPr marL="914400" algn="l" rtl="0" eaLnBrk="1" fontAlgn="base" hangingPunct="1">
              <a:spcBef>
                <a:spcPct val="0"/>
              </a:spcBef>
              <a:spcAft>
                <a:spcPct val="0"/>
              </a:spcAft>
              <a:defRPr sz="3200">
                <a:solidFill>
                  <a:srgbClr val="12163D"/>
                </a:solidFill>
                <a:latin typeface="Tahoma" pitchFamily="34" charset="0"/>
              </a:defRPr>
            </a:lvl7pPr>
            <a:lvl8pPr marL="1371600" algn="l" rtl="0" eaLnBrk="1" fontAlgn="base" hangingPunct="1">
              <a:spcBef>
                <a:spcPct val="0"/>
              </a:spcBef>
              <a:spcAft>
                <a:spcPct val="0"/>
              </a:spcAft>
              <a:defRPr sz="3200">
                <a:solidFill>
                  <a:srgbClr val="12163D"/>
                </a:solidFill>
                <a:latin typeface="Tahoma" pitchFamily="34" charset="0"/>
              </a:defRPr>
            </a:lvl8pPr>
            <a:lvl9pPr marL="1828800" algn="l" rtl="0" eaLnBrk="1" fontAlgn="base" hangingPunct="1">
              <a:spcBef>
                <a:spcPct val="0"/>
              </a:spcBef>
              <a:spcAft>
                <a:spcPct val="0"/>
              </a:spcAft>
              <a:defRPr sz="3200">
                <a:solidFill>
                  <a:srgbClr val="12163D"/>
                </a:solidFill>
                <a:latin typeface="Tahoma" pitchFamily="34" charset="0"/>
              </a:defRPr>
            </a:lvl9pPr>
          </a:lstStyle>
          <a:p>
            <a:r>
              <a:rPr lang="en-US" dirty="0" smtClean="0">
                <a:solidFill>
                  <a:srgbClr val="12163D"/>
                </a:solidFill>
              </a:rPr>
              <a:t>Present System </a:t>
            </a:r>
            <a:r>
              <a:rPr lang="en-US" sz="2400" dirty="0" smtClean="0">
                <a:solidFill>
                  <a:srgbClr val="12163D"/>
                </a:solidFill>
              </a:rPr>
              <a:t>(Strengths &amp; Weakness)</a:t>
            </a:r>
            <a:endParaRPr lang="en-IN" sz="2400" dirty="0">
              <a:solidFill>
                <a:srgbClr val="12163D"/>
              </a:solidFill>
            </a:endParaRPr>
          </a:p>
        </p:txBody>
      </p:sp>
      <p:sp>
        <p:nvSpPr>
          <p:cNvPr id="5" name="TextBox 4"/>
          <p:cNvSpPr txBox="1"/>
          <p:nvPr/>
        </p:nvSpPr>
        <p:spPr>
          <a:xfrm>
            <a:off x="1" y="691077"/>
            <a:ext cx="8993392" cy="6511013"/>
          </a:xfrm>
          <a:prstGeom prst="rect">
            <a:avLst/>
          </a:prstGeom>
          <a:noFill/>
        </p:spPr>
        <p:txBody>
          <a:bodyPr wrap="square" rtlCol="0">
            <a:spAutoFit/>
          </a:bodyPr>
          <a:lstStyle/>
          <a:p>
            <a:r>
              <a:rPr lang="en-US" sz="2000" b="1" dirty="0" smtClean="0">
                <a:solidFill>
                  <a:schemeClr val="accent2"/>
                </a:solidFill>
              </a:rPr>
              <a:t>Strengths:</a:t>
            </a:r>
          </a:p>
          <a:p>
            <a:pPr marL="285750" indent="-285750">
              <a:buFont typeface="Wingdings" pitchFamily="2" charset="2"/>
              <a:buChar char="v"/>
            </a:pPr>
            <a:r>
              <a:rPr lang="en-US" sz="1400" b="1" dirty="0" smtClean="0">
                <a:solidFill>
                  <a:schemeClr val="accent2"/>
                </a:solidFill>
              </a:rPr>
              <a:t>Robust system with high uptime ( &gt; 99.9997 %).</a:t>
            </a:r>
          </a:p>
          <a:p>
            <a:pPr marL="285750" indent="-285750">
              <a:buFont typeface="Wingdings" pitchFamily="2" charset="2"/>
              <a:buChar char="v"/>
            </a:pPr>
            <a:r>
              <a:rPr lang="en-US" sz="1400" b="1" dirty="0" smtClean="0">
                <a:solidFill>
                  <a:schemeClr val="accent2"/>
                </a:solidFill>
              </a:rPr>
              <a:t>IBM-AIX as the OS </a:t>
            </a:r>
          </a:p>
          <a:p>
            <a:pPr lvl="1"/>
            <a:r>
              <a:rPr lang="en-US" sz="1400" b="1" dirty="0" smtClean="0">
                <a:solidFill>
                  <a:schemeClr val="accent2"/>
                </a:solidFill>
              </a:rPr>
              <a:t>           Provides </a:t>
            </a:r>
            <a:r>
              <a:rPr lang="en-IN" sz="1400" b="1" dirty="0" smtClean="0">
                <a:solidFill>
                  <a:schemeClr val="accent2"/>
                </a:solidFill>
              </a:rPr>
              <a:t>disk and </a:t>
            </a:r>
            <a:r>
              <a:rPr lang="en-IN" sz="1400" b="1" dirty="0">
                <a:solidFill>
                  <a:schemeClr val="accent2"/>
                </a:solidFill>
              </a:rPr>
              <a:t>network virtualization, </a:t>
            </a:r>
            <a:r>
              <a:rPr lang="en-IN" sz="1400" b="1" dirty="0" smtClean="0">
                <a:solidFill>
                  <a:schemeClr val="accent2"/>
                </a:solidFill>
              </a:rPr>
              <a:t>dynamic hardware </a:t>
            </a:r>
            <a:r>
              <a:rPr lang="en-IN" sz="1400" b="1" dirty="0">
                <a:solidFill>
                  <a:schemeClr val="accent2"/>
                </a:solidFill>
              </a:rPr>
              <a:t>resource </a:t>
            </a:r>
            <a:r>
              <a:rPr lang="en-IN" sz="1400" b="1" dirty="0" smtClean="0">
                <a:solidFill>
                  <a:schemeClr val="accent2"/>
                </a:solidFill>
              </a:rPr>
              <a:t>allocation.</a:t>
            </a:r>
          </a:p>
          <a:p>
            <a:pPr lvl="1"/>
            <a:r>
              <a:rPr lang="en-US" sz="1400" b="1" dirty="0">
                <a:solidFill>
                  <a:schemeClr val="accent2"/>
                </a:solidFill>
              </a:rPr>
              <a:t> </a:t>
            </a:r>
            <a:r>
              <a:rPr lang="en-US" sz="1400" b="1" dirty="0" smtClean="0">
                <a:solidFill>
                  <a:schemeClr val="accent2"/>
                </a:solidFill>
              </a:rPr>
              <a:t>          No known history of vulnerabilities</a:t>
            </a:r>
            <a:endParaRPr lang="en-IN" sz="1400" b="1" dirty="0" smtClean="0">
              <a:solidFill>
                <a:schemeClr val="accent2"/>
              </a:solidFill>
            </a:endParaRPr>
          </a:p>
          <a:p>
            <a:pPr marL="285750" indent="-285750">
              <a:buFont typeface="Wingdings" pitchFamily="2" charset="2"/>
              <a:buChar char="v"/>
            </a:pPr>
            <a:r>
              <a:rPr lang="en-US" sz="1400" b="1" dirty="0" smtClean="0">
                <a:solidFill>
                  <a:schemeClr val="accent2"/>
                </a:solidFill>
              </a:rPr>
              <a:t>Online editing of databases through rigorous checking at edit &amp; commit databases.</a:t>
            </a:r>
          </a:p>
          <a:p>
            <a:pPr marL="285750" indent="-285750">
              <a:buFont typeface="Wingdings" pitchFamily="2" charset="2"/>
              <a:buChar char="v"/>
            </a:pPr>
            <a:r>
              <a:rPr lang="en-US" sz="1400" b="1" dirty="0" smtClean="0">
                <a:solidFill>
                  <a:schemeClr val="accent2"/>
                </a:solidFill>
              </a:rPr>
              <a:t>Distributed architecture provides a functional system even with a skeletal scenario.</a:t>
            </a:r>
          </a:p>
          <a:p>
            <a:pPr marL="285750" indent="-285750">
              <a:buFont typeface="Wingdings" pitchFamily="2" charset="2"/>
              <a:buChar char="v"/>
            </a:pPr>
            <a:r>
              <a:rPr lang="en-US" sz="1400" b="1" dirty="0" smtClean="0">
                <a:solidFill>
                  <a:schemeClr val="accent2"/>
                </a:solidFill>
              </a:rPr>
              <a:t>Supports custom built applications on SCADA / EMS data ( large no. of user built programs in use)</a:t>
            </a:r>
          </a:p>
          <a:p>
            <a:pPr marL="285750" indent="-285750">
              <a:buFont typeface="Wingdings" pitchFamily="2" charset="2"/>
              <a:buChar char="v"/>
            </a:pPr>
            <a:r>
              <a:rPr lang="en-US" sz="1400" b="1" dirty="0" smtClean="0">
                <a:solidFill>
                  <a:schemeClr val="accent2"/>
                </a:solidFill>
              </a:rPr>
              <a:t>IBM RS/6000 as SCADA hardware  provided minimal hardware failures</a:t>
            </a:r>
          </a:p>
          <a:p>
            <a:pPr marL="285750" indent="-285750">
              <a:buFont typeface="Wingdings" pitchFamily="2" charset="2"/>
              <a:buChar char="v"/>
            </a:pPr>
            <a:r>
              <a:rPr lang="en-US" sz="1400" b="1" dirty="0" smtClean="0">
                <a:solidFill>
                  <a:schemeClr val="accent2"/>
                </a:solidFill>
              </a:rPr>
              <a:t>PDS system to test applications &amp; </a:t>
            </a:r>
            <a:r>
              <a:rPr lang="en-US" sz="1400" b="1" dirty="0" err="1" smtClean="0">
                <a:solidFill>
                  <a:schemeClr val="accent2"/>
                </a:solidFill>
              </a:rPr>
              <a:t>db</a:t>
            </a:r>
            <a:r>
              <a:rPr lang="en-US" sz="1400" b="1" dirty="0" smtClean="0">
                <a:solidFill>
                  <a:schemeClr val="accent2"/>
                </a:solidFill>
              </a:rPr>
              <a:t> activities before online committing.</a:t>
            </a:r>
          </a:p>
          <a:p>
            <a:endParaRPr lang="en-US" dirty="0" smtClean="0"/>
          </a:p>
          <a:p>
            <a:endParaRPr lang="en-US" dirty="0" smtClean="0"/>
          </a:p>
          <a:p>
            <a:endParaRPr lang="en-IN" dirty="0"/>
          </a:p>
        </p:txBody>
      </p:sp>
    </p:spTree>
  </p:cSld>
  <p:clrMapOvr>
    <a:masterClrMapping/>
  </p:clrMapOvr>
  <p:transition spd="med">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300038" y="90488"/>
            <a:ext cx="822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3200">
                <a:solidFill>
                  <a:srgbClr val="12163D"/>
                </a:solidFill>
                <a:latin typeface="Tahoma" pitchFamily="34" charset="0"/>
              </a:defRPr>
            </a:lvl2pPr>
            <a:lvl3pPr algn="l" rtl="0" eaLnBrk="1" fontAlgn="base" hangingPunct="1">
              <a:spcBef>
                <a:spcPct val="0"/>
              </a:spcBef>
              <a:spcAft>
                <a:spcPct val="0"/>
              </a:spcAft>
              <a:defRPr sz="3200">
                <a:solidFill>
                  <a:srgbClr val="12163D"/>
                </a:solidFill>
                <a:latin typeface="Tahoma" pitchFamily="34" charset="0"/>
              </a:defRPr>
            </a:lvl3pPr>
            <a:lvl4pPr algn="l" rtl="0" eaLnBrk="1" fontAlgn="base" hangingPunct="1">
              <a:spcBef>
                <a:spcPct val="0"/>
              </a:spcBef>
              <a:spcAft>
                <a:spcPct val="0"/>
              </a:spcAft>
              <a:defRPr sz="3200">
                <a:solidFill>
                  <a:srgbClr val="12163D"/>
                </a:solidFill>
                <a:latin typeface="Tahoma" pitchFamily="34" charset="0"/>
              </a:defRPr>
            </a:lvl4pPr>
            <a:lvl5pPr algn="l" rtl="0" eaLnBrk="1" fontAlgn="base" hangingPunct="1">
              <a:spcBef>
                <a:spcPct val="0"/>
              </a:spcBef>
              <a:spcAft>
                <a:spcPct val="0"/>
              </a:spcAft>
              <a:defRPr sz="3200">
                <a:solidFill>
                  <a:srgbClr val="12163D"/>
                </a:solidFill>
                <a:latin typeface="Tahoma" pitchFamily="34" charset="0"/>
              </a:defRPr>
            </a:lvl5pPr>
            <a:lvl6pPr marL="457200" algn="l" rtl="0" eaLnBrk="1" fontAlgn="base" hangingPunct="1">
              <a:spcBef>
                <a:spcPct val="0"/>
              </a:spcBef>
              <a:spcAft>
                <a:spcPct val="0"/>
              </a:spcAft>
              <a:defRPr sz="3200">
                <a:solidFill>
                  <a:srgbClr val="12163D"/>
                </a:solidFill>
                <a:latin typeface="Tahoma" pitchFamily="34" charset="0"/>
              </a:defRPr>
            </a:lvl6pPr>
            <a:lvl7pPr marL="914400" algn="l" rtl="0" eaLnBrk="1" fontAlgn="base" hangingPunct="1">
              <a:spcBef>
                <a:spcPct val="0"/>
              </a:spcBef>
              <a:spcAft>
                <a:spcPct val="0"/>
              </a:spcAft>
              <a:defRPr sz="3200">
                <a:solidFill>
                  <a:srgbClr val="12163D"/>
                </a:solidFill>
                <a:latin typeface="Tahoma" pitchFamily="34" charset="0"/>
              </a:defRPr>
            </a:lvl7pPr>
            <a:lvl8pPr marL="1371600" algn="l" rtl="0" eaLnBrk="1" fontAlgn="base" hangingPunct="1">
              <a:spcBef>
                <a:spcPct val="0"/>
              </a:spcBef>
              <a:spcAft>
                <a:spcPct val="0"/>
              </a:spcAft>
              <a:defRPr sz="3200">
                <a:solidFill>
                  <a:srgbClr val="12163D"/>
                </a:solidFill>
                <a:latin typeface="Tahoma" pitchFamily="34" charset="0"/>
              </a:defRPr>
            </a:lvl8pPr>
            <a:lvl9pPr marL="1828800" algn="l" rtl="0" eaLnBrk="1" fontAlgn="base" hangingPunct="1">
              <a:spcBef>
                <a:spcPct val="0"/>
              </a:spcBef>
              <a:spcAft>
                <a:spcPct val="0"/>
              </a:spcAft>
              <a:defRPr sz="3200">
                <a:solidFill>
                  <a:srgbClr val="12163D"/>
                </a:solidFill>
                <a:latin typeface="Tahoma" pitchFamily="34" charset="0"/>
              </a:defRPr>
            </a:lvl9pPr>
          </a:lstStyle>
          <a:p>
            <a:r>
              <a:rPr lang="en-US" dirty="0" smtClean="0">
                <a:solidFill>
                  <a:srgbClr val="12163D"/>
                </a:solidFill>
              </a:rPr>
              <a:t>Present System </a:t>
            </a:r>
            <a:r>
              <a:rPr lang="en-US" sz="2400" dirty="0" smtClean="0">
                <a:solidFill>
                  <a:srgbClr val="12163D"/>
                </a:solidFill>
              </a:rPr>
              <a:t>(Strengths &amp; Weakness)</a:t>
            </a:r>
            <a:endParaRPr lang="en-IN" sz="2400" dirty="0">
              <a:solidFill>
                <a:srgbClr val="12163D"/>
              </a:solidFill>
            </a:endParaRPr>
          </a:p>
        </p:txBody>
      </p:sp>
      <p:sp>
        <p:nvSpPr>
          <p:cNvPr id="5" name="TextBox 4"/>
          <p:cNvSpPr txBox="1"/>
          <p:nvPr/>
        </p:nvSpPr>
        <p:spPr>
          <a:xfrm>
            <a:off x="1" y="691077"/>
            <a:ext cx="8993392" cy="8096062"/>
          </a:xfrm>
          <a:prstGeom prst="rect">
            <a:avLst/>
          </a:prstGeom>
          <a:noFill/>
        </p:spPr>
        <p:txBody>
          <a:bodyPr wrap="square" rtlCol="0">
            <a:spAutoFit/>
          </a:bodyPr>
          <a:lstStyle/>
          <a:p>
            <a:r>
              <a:rPr lang="en-US" sz="2000" b="1" dirty="0" smtClean="0">
                <a:solidFill>
                  <a:schemeClr val="accent2"/>
                </a:solidFill>
              </a:rPr>
              <a:t>Scope for Improvement:</a:t>
            </a:r>
          </a:p>
          <a:p>
            <a:pPr marL="285750" indent="-285750">
              <a:buFont typeface="Wingdings" pitchFamily="2" charset="2"/>
              <a:buChar char="v"/>
            </a:pPr>
            <a:r>
              <a:rPr lang="en-US" sz="1400" b="1" dirty="0" smtClean="0">
                <a:solidFill>
                  <a:schemeClr val="accent2"/>
                </a:solidFill>
              </a:rPr>
              <a:t>Poor reporting interface</a:t>
            </a:r>
          </a:p>
          <a:p>
            <a:pPr marL="285750" indent="-285750">
              <a:buFont typeface="Wingdings" pitchFamily="2" charset="2"/>
              <a:buChar char="v"/>
            </a:pPr>
            <a:r>
              <a:rPr lang="en-US" sz="1400" b="1" dirty="0" smtClean="0">
                <a:solidFill>
                  <a:schemeClr val="accent2"/>
                </a:solidFill>
              </a:rPr>
              <a:t>Absence of hierarchical login structure</a:t>
            </a:r>
          </a:p>
          <a:p>
            <a:pPr marL="285750" indent="-285750">
              <a:buFont typeface="Wingdings" pitchFamily="2" charset="2"/>
              <a:buChar char="v"/>
            </a:pPr>
            <a:r>
              <a:rPr lang="en-US" sz="1400" b="1" dirty="0" smtClean="0">
                <a:solidFill>
                  <a:schemeClr val="accent2"/>
                </a:solidFill>
              </a:rPr>
              <a:t>Tedious process for data storage , real time calculations</a:t>
            </a:r>
          </a:p>
          <a:p>
            <a:pPr marL="285750" indent="-285750">
              <a:buFont typeface="Wingdings" pitchFamily="2" charset="2"/>
              <a:buChar char="v"/>
            </a:pPr>
            <a:r>
              <a:rPr lang="en-US" sz="1400" b="1" dirty="0" smtClean="0">
                <a:solidFill>
                  <a:schemeClr val="accent2"/>
                </a:solidFill>
              </a:rPr>
              <a:t>Less no. &amp; variety of trend charts</a:t>
            </a:r>
          </a:p>
          <a:p>
            <a:pPr marL="285750" indent="-285750">
              <a:buFont typeface="Wingdings" pitchFamily="2" charset="2"/>
              <a:buChar char="v"/>
            </a:pPr>
            <a:r>
              <a:rPr lang="en-US" sz="1400" b="1" dirty="0" smtClean="0">
                <a:solidFill>
                  <a:schemeClr val="accent2"/>
                </a:solidFill>
              </a:rPr>
              <a:t>Tape based backups  </a:t>
            </a:r>
          </a:p>
          <a:p>
            <a:pPr marL="285750" indent="-285750">
              <a:buFont typeface="Wingdings" pitchFamily="2" charset="2"/>
              <a:buChar char="v"/>
            </a:pPr>
            <a:r>
              <a:rPr lang="en-US" sz="1400" b="1" dirty="0">
                <a:solidFill>
                  <a:schemeClr val="accent2"/>
                </a:solidFill>
              </a:rPr>
              <a:t>Modules not in </a:t>
            </a:r>
            <a:r>
              <a:rPr lang="en-US" sz="1400" b="1" dirty="0" smtClean="0">
                <a:solidFill>
                  <a:schemeClr val="accent2"/>
                </a:solidFill>
              </a:rPr>
              <a:t>use</a:t>
            </a:r>
          </a:p>
          <a:p>
            <a:r>
              <a:rPr lang="en-US" sz="1400" b="1" dirty="0" smtClean="0">
                <a:solidFill>
                  <a:schemeClr val="accent2"/>
                </a:solidFill>
              </a:rPr>
              <a:t>                  Outage </a:t>
            </a:r>
            <a:r>
              <a:rPr lang="en-US" sz="1400" b="1" dirty="0">
                <a:solidFill>
                  <a:schemeClr val="accent2"/>
                </a:solidFill>
              </a:rPr>
              <a:t>Scheduler</a:t>
            </a:r>
          </a:p>
          <a:p>
            <a:r>
              <a:rPr lang="en-US" sz="1400" b="1" dirty="0">
                <a:solidFill>
                  <a:schemeClr val="accent2"/>
                </a:solidFill>
              </a:rPr>
              <a:t> </a:t>
            </a:r>
            <a:r>
              <a:rPr lang="en-US" sz="1400" b="1" dirty="0" smtClean="0">
                <a:solidFill>
                  <a:schemeClr val="accent2"/>
                </a:solidFill>
              </a:rPr>
              <a:t>                 </a:t>
            </a:r>
            <a:r>
              <a:rPr lang="en-US" sz="1400" b="1" dirty="0">
                <a:solidFill>
                  <a:schemeClr val="accent2"/>
                </a:solidFill>
              </a:rPr>
              <a:t>Load </a:t>
            </a:r>
            <a:r>
              <a:rPr lang="en-US" sz="1400" b="1" dirty="0" smtClean="0">
                <a:solidFill>
                  <a:schemeClr val="accent2"/>
                </a:solidFill>
              </a:rPr>
              <a:t>Forecasting</a:t>
            </a:r>
          </a:p>
          <a:p>
            <a:pPr marL="285750" indent="-285750">
              <a:buFont typeface="Wingdings" pitchFamily="2" charset="2"/>
              <a:buChar char="v"/>
            </a:pPr>
            <a:r>
              <a:rPr lang="en-US" sz="1400" b="1" dirty="0" smtClean="0">
                <a:solidFill>
                  <a:schemeClr val="accent2"/>
                </a:solidFill>
              </a:rPr>
              <a:t>  RTU integration limited to 101 protocol</a:t>
            </a:r>
          </a:p>
          <a:p>
            <a:endParaRPr lang="en-US" sz="1400" dirty="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endParaRPr lang="en-US" dirty="0" smtClean="0"/>
          </a:p>
          <a:p>
            <a:endParaRPr lang="en-IN" dirty="0"/>
          </a:p>
        </p:txBody>
      </p:sp>
    </p:spTree>
    <p:extLst>
      <p:ext uri="{BB962C8B-B14F-4D97-AF65-F5344CB8AC3E}">
        <p14:creationId xmlns:p14="http://schemas.microsoft.com/office/powerpoint/2010/main" xmlns="" val="3912003557"/>
      </p:ext>
    </p:extLst>
  </p:cSld>
  <p:clrMapOvr>
    <a:masterClrMapping/>
  </p:clrMapOvr>
  <p:transition spd="med">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300038" y="-10915"/>
            <a:ext cx="822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3200">
                <a:solidFill>
                  <a:srgbClr val="12163D"/>
                </a:solidFill>
                <a:latin typeface="Tahoma" pitchFamily="34" charset="0"/>
              </a:defRPr>
            </a:lvl2pPr>
            <a:lvl3pPr algn="l" rtl="0" eaLnBrk="1" fontAlgn="base" hangingPunct="1">
              <a:spcBef>
                <a:spcPct val="0"/>
              </a:spcBef>
              <a:spcAft>
                <a:spcPct val="0"/>
              </a:spcAft>
              <a:defRPr sz="3200">
                <a:solidFill>
                  <a:srgbClr val="12163D"/>
                </a:solidFill>
                <a:latin typeface="Tahoma" pitchFamily="34" charset="0"/>
              </a:defRPr>
            </a:lvl3pPr>
            <a:lvl4pPr algn="l" rtl="0" eaLnBrk="1" fontAlgn="base" hangingPunct="1">
              <a:spcBef>
                <a:spcPct val="0"/>
              </a:spcBef>
              <a:spcAft>
                <a:spcPct val="0"/>
              </a:spcAft>
              <a:defRPr sz="3200">
                <a:solidFill>
                  <a:srgbClr val="12163D"/>
                </a:solidFill>
                <a:latin typeface="Tahoma" pitchFamily="34" charset="0"/>
              </a:defRPr>
            </a:lvl4pPr>
            <a:lvl5pPr algn="l" rtl="0" eaLnBrk="1" fontAlgn="base" hangingPunct="1">
              <a:spcBef>
                <a:spcPct val="0"/>
              </a:spcBef>
              <a:spcAft>
                <a:spcPct val="0"/>
              </a:spcAft>
              <a:defRPr sz="3200">
                <a:solidFill>
                  <a:srgbClr val="12163D"/>
                </a:solidFill>
                <a:latin typeface="Tahoma" pitchFamily="34" charset="0"/>
              </a:defRPr>
            </a:lvl5pPr>
            <a:lvl6pPr marL="457200" algn="l" rtl="0" eaLnBrk="1" fontAlgn="base" hangingPunct="1">
              <a:spcBef>
                <a:spcPct val="0"/>
              </a:spcBef>
              <a:spcAft>
                <a:spcPct val="0"/>
              </a:spcAft>
              <a:defRPr sz="3200">
                <a:solidFill>
                  <a:srgbClr val="12163D"/>
                </a:solidFill>
                <a:latin typeface="Tahoma" pitchFamily="34" charset="0"/>
              </a:defRPr>
            </a:lvl6pPr>
            <a:lvl7pPr marL="914400" algn="l" rtl="0" eaLnBrk="1" fontAlgn="base" hangingPunct="1">
              <a:spcBef>
                <a:spcPct val="0"/>
              </a:spcBef>
              <a:spcAft>
                <a:spcPct val="0"/>
              </a:spcAft>
              <a:defRPr sz="3200">
                <a:solidFill>
                  <a:srgbClr val="12163D"/>
                </a:solidFill>
                <a:latin typeface="Tahoma" pitchFamily="34" charset="0"/>
              </a:defRPr>
            </a:lvl7pPr>
            <a:lvl8pPr marL="1371600" algn="l" rtl="0" eaLnBrk="1" fontAlgn="base" hangingPunct="1">
              <a:spcBef>
                <a:spcPct val="0"/>
              </a:spcBef>
              <a:spcAft>
                <a:spcPct val="0"/>
              </a:spcAft>
              <a:defRPr sz="3200">
                <a:solidFill>
                  <a:srgbClr val="12163D"/>
                </a:solidFill>
                <a:latin typeface="Tahoma" pitchFamily="34" charset="0"/>
              </a:defRPr>
            </a:lvl8pPr>
            <a:lvl9pPr marL="1828800" algn="l" rtl="0" eaLnBrk="1" fontAlgn="base" hangingPunct="1">
              <a:spcBef>
                <a:spcPct val="0"/>
              </a:spcBef>
              <a:spcAft>
                <a:spcPct val="0"/>
              </a:spcAft>
              <a:defRPr sz="3200">
                <a:solidFill>
                  <a:srgbClr val="12163D"/>
                </a:solidFill>
                <a:latin typeface="Tahoma" pitchFamily="34" charset="0"/>
              </a:defRPr>
            </a:lvl9pPr>
          </a:lstStyle>
          <a:p>
            <a:r>
              <a:rPr lang="en-US" dirty="0" smtClean="0">
                <a:solidFill>
                  <a:srgbClr val="12163D"/>
                </a:solidFill>
              </a:rPr>
              <a:t>Pending </a:t>
            </a:r>
            <a:r>
              <a:rPr lang="en-US" dirty="0" err="1" smtClean="0">
                <a:solidFill>
                  <a:srgbClr val="12163D"/>
                </a:solidFill>
              </a:rPr>
              <a:t>Upgradation</a:t>
            </a:r>
            <a:endParaRPr lang="en-IN" sz="2400" dirty="0">
              <a:solidFill>
                <a:srgbClr val="12163D"/>
              </a:solidFill>
            </a:endParaRPr>
          </a:p>
        </p:txBody>
      </p:sp>
      <p:sp>
        <p:nvSpPr>
          <p:cNvPr id="5" name="TextBox 4"/>
          <p:cNvSpPr txBox="1"/>
          <p:nvPr/>
        </p:nvSpPr>
        <p:spPr>
          <a:xfrm>
            <a:off x="0" y="486682"/>
            <a:ext cx="8993392" cy="9841925"/>
          </a:xfrm>
          <a:prstGeom prst="rect">
            <a:avLst/>
          </a:prstGeom>
          <a:noFill/>
        </p:spPr>
        <p:txBody>
          <a:bodyPr wrap="square" rtlCol="0">
            <a:spAutoFit/>
          </a:bodyPr>
          <a:lstStyle/>
          <a:p>
            <a:r>
              <a:rPr lang="en-US" sz="2800" b="1" dirty="0" err="1" smtClean="0">
                <a:solidFill>
                  <a:schemeClr val="accent2"/>
                </a:solidFill>
              </a:rPr>
              <a:t>Wishlist</a:t>
            </a:r>
            <a:r>
              <a:rPr lang="en-US" sz="2800" b="1" dirty="0" smtClean="0">
                <a:solidFill>
                  <a:schemeClr val="accent2"/>
                </a:solidFill>
              </a:rPr>
              <a:t>:</a:t>
            </a:r>
          </a:p>
          <a:p>
            <a:pPr marL="171450" indent="-171450">
              <a:buFont typeface="Wingdings" pitchFamily="2" charset="2"/>
              <a:buChar char="v"/>
            </a:pPr>
            <a:r>
              <a:rPr lang="en-US" sz="1300" b="1" dirty="0" smtClean="0">
                <a:solidFill>
                  <a:schemeClr val="accent2"/>
                </a:solidFill>
              </a:rPr>
              <a:t>OS</a:t>
            </a:r>
          </a:p>
          <a:p>
            <a:pPr lvl="1"/>
            <a:r>
              <a:rPr lang="en-US" sz="1300" b="1" dirty="0" smtClean="0">
                <a:solidFill>
                  <a:schemeClr val="accent2"/>
                </a:solidFill>
              </a:rPr>
              <a:t>  </a:t>
            </a:r>
            <a:r>
              <a:rPr lang="en-US" sz="1300" b="1" dirty="0" err="1" smtClean="0">
                <a:solidFill>
                  <a:schemeClr val="accent2"/>
                </a:solidFill>
              </a:rPr>
              <a:t>Virtualisation</a:t>
            </a:r>
            <a:r>
              <a:rPr lang="en-US" sz="1300" b="1" dirty="0" smtClean="0">
                <a:solidFill>
                  <a:schemeClr val="accent2"/>
                </a:solidFill>
              </a:rPr>
              <a:t> </a:t>
            </a:r>
            <a:r>
              <a:rPr lang="en-US" sz="1300" b="1" dirty="0">
                <a:solidFill>
                  <a:schemeClr val="accent2"/>
                </a:solidFill>
              </a:rPr>
              <a:t>support</a:t>
            </a:r>
          </a:p>
          <a:p>
            <a:pPr marL="171450" indent="-171450">
              <a:buFont typeface="Wingdings" pitchFamily="2" charset="2"/>
              <a:buChar char="v"/>
            </a:pPr>
            <a:r>
              <a:rPr lang="en-US" sz="1300" b="1" dirty="0" err="1">
                <a:solidFill>
                  <a:schemeClr val="accent2"/>
                </a:solidFill>
              </a:rPr>
              <a:t>Centralised</a:t>
            </a:r>
            <a:r>
              <a:rPr lang="en-US" sz="1300" b="1" dirty="0">
                <a:solidFill>
                  <a:schemeClr val="accent2"/>
                </a:solidFill>
              </a:rPr>
              <a:t> Management System</a:t>
            </a:r>
          </a:p>
          <a:p>
            <a:pPr lvl="1"/>
            <a:r>
              <a:rPr lang="en-IN" sz="1300" b="1" dirty="0" smtClean="0">
                <a:solidFill>
                  <a:schemeClr val="accent2"/>
                </a:solidFill>
              </a:rPr>
              <a:t>  secure </a:t>
            </a:r>
            <a:r>
              <a:rPr lang="en-IN" sz="1300" b="1" dirty="0">
                <a:solidFill>
                  <a:schemeClr val="accent2"/>
                </a:solidFill>
              </a:rPr>
              <a:t>LDAP logins to system operators &amp; </a:t>
            </a:r>
            <a:r>
              <a:rPr lang="en-IN" sz="1300" b="1" dirty="0" err="1">
                <a:solidFill>
                  <a:schemeClr val="accent2"/>
                </a:solidFill>
              </a:rPr>
              <a:t>scada</a:t>
            </a:r>
            <a:r>
              <a:rPr lang="en-IN" sz="1300" b="1" dirty="0">
                <a:solidFill>
                  <a:schemeClr val="accent2"/>
                </a:solidFill>
              </a:rPr>
              <a:t> operators with role controls &amp; authorisation</a:t>
            </a:r>
          </a:p>
          <a:p>
            <a:pPr marL="171450" indent="-171450">
              <a:buFont typeface="Wingdings" pitchFamily="2" charset="2"/>
              <a:buChar char="v"/>
            </a:pPr>
            <a:r>
              <a:rPr lang="en-US" sz="1300" b="1" dirty="0">
                <a:solidFill>
                  <a:schemeClr val="accent2"/>
                </a:solidFill>
              </a:rPr>
              <a:t>SECURITY</a:t>
            </a:r>
          </a:p>
          <a:p>
            <a:pPr lvl="1"/>
            <a:r>
              <a:rPr lang="en-IN" sz="1300" b="1" dirty="0" smtClean="0">
                <a:solidFill>
                  <a:schemeClr val="accent2"/>
                </a:solidFill>
              </a:rPr>
              <a:t>  Intrusion Detection System </a:t>
            </a:r>
            <a:r>
              <a:rPr lang="en-IN" sz="1300" b="1" dirty="0">
                <a:solidFill>
                  <a:schemeClr val="accent2"/>
                </a:solidFill>
              </a:rPr>
              <a:t>based firewalls</a:t>
            </a:r>
            <a:endParaRPr lang="en-US" sz="1300" b="1" dirty="0">
              <a:solidFill>
                <a:schemeClr val="accent2"/>
              </a:solidFill>
            </a:endParaRPr>
          </a:p>
          <a:p>
            <a:pPr lvl="1"/>
            <a:r>
              <a:rPr lang="en-IN" sz="1300" b="1" dirty="0" smtClean="0">
                <a:solidFill>
                  <a:schemeClr val="accent2"/>
                </a:solidFill>
              </a:rPr>
              <a:t>  </a:t>
            </a:r>
            <a:r>
              <a:rPr lang="en-IN" sz="1300" b="1" dirty="0" err="1" smtClean="0">
                <a:solidFill>
                  <a:schemeClr val="accent2"/>
                </a:solidFill>
              </a:rPr>
              <a:t>ssh</a:t>
            </a:r>
            <a:r>
              <a:rPr lang="en-IN" sz="1300" b="1" dirty="0" smtClean="0">
                <a:solidFill>
                  <a:schemeClr val="accent2"/>
                </a:solidFill>
              </a:rPr>
              <a:t> </a:t>
            </a:r>
            <a:r>
              <a:rPr lang="en-IN" sz="1300" b="1" dirty="0">
                <a:solidFill>
                  <a:schemeClr val="accent2"/>
                </a:solidFill>
              </a:rPr>
              <a:t>based system logins for </a:t>
            </a:r>
            <a:r>
              <a:rPr lang="en-IN" sz="1300" b="1" dirty="0" err="1">
                <a:solidFill>
                  <a:schemeClr val="accent2"/>
                </a:solidFill>
              </a:rPr>
              <a:t>scada</a:t>
            </a:r>
            <a:r>
              <a:rPr lang="en-IN" sz="1300" b="1" dirty="0">
                <a:solidFill>
                  <a:schemeClr val="accent2"/>
                </a:solidFill>
              </a:rPr>
              <a:t> engineers</a:t>
            </a:r>
          </a:p>
          <a:p>
            <a:pPr lvl="1"/>
            <a:r>
              <a:rPr lang="en-IN" sz="1300" b="1" dirty="0" smtClean="0">
                <a:solidFill>
                  <a:schemeClr val="accent2"/>
                </a:solidFill>
              </a:rPr>
              <a:t>  LDAP </a:t>
            </a:r>
            <a:r>
              <a:rPr lang="en-IN" sz="1300" b="1" dirty="0">
                <a:solidFill>
                  <a:schemeClr val="accent2"/>
                </a:solidFill>
              </a:rPr>
              <a:t>based login to access visual applications</a:t>
            </a:r>
          </a:p>
          <a:p>
            <a:pPr marL="171450" indent="-171450">
              <a:buFont typeface="Wingdings" pitchFamily="2" charset="2"/>
              <a:buChar char="v"/>
            </a:pPr>
            <a:r>
              <a:rPr lang="en-US" sz="1300" b="1" dirty="0" err="1" smtClean="0">
                <a:solidFill>
                  <a:schemeClr val="accent2"/>
                </a:solidFill>
              </a:rPr>
              <a:t>Visualisation</a:t>
            </a:r>
            <a:endParaRPr lang="en-US" sz="1300" b="1" dirty="0" smtClean="0">
              <a:solidFill>
                <a:schemeClr val="accent2"/>
              </a:solidFill>
            </a:endParaRPr>
          </a:p>
          <a:p>
            <a:pPr marL="171450" indent="-171450">
              <a:buFont typeface="Wingdings" pitchFamily="2" charset="2"/>
              <a:buChar char="v"/>
            </a:pPr>
            <a:r>
              <a:rPr lang="en-IN" sz="1300" b="1" dirty="0" smtClean="0">
                <a:solidFill>
                  <a:schemeClr val="accent2"/>
                </a:solidFill>
              </a:rPr>
              <a:t>  Integration </a:t>
            </a:r>
            <a:r>
              <a:rPr lang="en-IN" sz="1300" b="1" dirty="0">
                <a:solidFill>
                  <a:schemeClr val="accent2"/>
                </a:solidFill>
              </a:rPr>
              <a:t>&amp; Visualisation tools for PMU</a:t>
            </a:r>
            <a:endParaRPr lang="en-US" sz="1300" b="1" dirty="0">
              <a:solidFill>
                <a:schemeClr val="accent2"/>
              </a:solidFill>
            </a:endParaRPr>
          </a:p>
          <a:p>
            <a:pPr lvl="1"/>
            <a:r>
              <a:rPr lang="en-IN" sz="1300" b="1" dirty="0" smtClean="0">
                <a:solidFill>
                  <a:schemeClr val="accent2"/>
                </a:solidFill>
              </a:rPr>
              <a:t>  3d graphs for system visualisation</a:t>
            </a:r>
            <a:endParaRPr lang="en-IN" sz="1300" b="1" dirty="0">
              <a:solidFill>
                <a:schemeClr val="accent2"/>
              </a:solidFill>
            </a:endParaRPr>
          </a:p>
          <a:p>
            <a:pPr lvl="1"/>
            <a:r>
              <a:rPr lang="en-IN" sz="1300" b="1" dirty="0" smtClean="0">
                <a:solidFill>
                  <a:schemeClr val="accent2"/>
                </a:solidFill>
              </a:rPr>
              <a:t>  Latest </a:t>
            </a:r>
            <a:r>
              <a:rPr lang="en-IN" sz="1300" b="1" dirty="0">
                <a:solidFill>
                  <a:schemeClr val="accent2"/>
                </a:solidFill>
              </a:rPr>
              <a:t>power system libraries</a:t>
            </a:r>
          </a:p>
          <a:p>
            <a:pPr lvl="1"/>
            <a:r>
              <a:rPr lang="en-US" sz="1300" b="1" dirty="0" smtClean="0">
                <a:solidFill>
                  <a:schemeClr val="accent2"/>
                </a:solidFill>
              </a:rPr>
              <a:t>  More </a:t>
            </a:r>
            <a:r>
              <a:rPr lang="en-US" sz="1300" b="1" dirty="0">
                <a:solidFill>
                  <a:schemeClr val="accent2"/>
                </a:solidFill>
              </a:rPr>
              <a:t>number of fonts</a:t>
            </a:r>
          </a:p>
          <a:p>
            <a:pPr lvl="1"/>
            <a:endParaRPr lang="en-IN" sz="800" b="1" u="sng" dirty="0"/>
          </a:p>
          <a:p>
            <a:endParaRPr lang="en-US" sz="1400" dirty="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endParaRPr lang="en-US" dirty="0" smtClean="0"/>
          </a:p>
          <a:p>
            <a:endParaRPr lang="en-IN" dirty="0"/>
          </a:p>
        </p:txBody>
      </p:sp>
    </p:spTree>
    <p:extLst>
      <p:ext uri="{BB962C8B-B14F-4D97-AF65-F5344CB8AC3E}">
        <p14:creationId xmlns:p14="http://schemas.microsoft.com/office/powerpoint/2010/main" xmlns="" val="2459317788"/>
      </p:ext>
    </p:extLst>
  </p:cSld>
  <p:clrMapOvr>
    <a:masterClrMapping/>
  </p:clrMapOvr>
  <p:transition spd="med">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300038" y="90488"/>
            <a:ext cx="822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3200">
                <a:solidFill>
                  <a:srgbClr val="12163D"/>
                </a:solidFill>
                <a:latin typeface="Tahoma" pitchFamily="34" charset="0"/>
              </a:defRPr>
            </a:lvl2pPr>
            <a:lvl3pPr algn="l" rtl="0" eaLnBrk="1" fontAlgn="base" hangingPunct="1">
              <a:spcBef>
                <a:spcPct val="0"/>
              </a:spcBef>
              <a:spcAft>
                <a:spcPct val="0"/>
              </a:spcAft>
              <a:defRPr sz="3200">
                <a:solidFill>
                  <a:srgbClr val="12163D"/>
                </a:solidFill>
                <a:latin typeface="Tahoma" pitchFamily="34" charset="0"/>
              </a:defRPr>
            </a:lvl3pPr>
            <a:lvl4pPr algn="l" rtl="0" eaLnBrk="1" fontAlgn="base" hangingPunct="1">
              <a:spcBef>
                <a:spcPct val="0"/>
              </a:spcBef>
              <a:spcAft>
                <a:spcPct val="0"/>
              </a:spcAft>
              <a:defRPr sz="3200">
                <a:solidFill>
                  <a:srgbClr val="12163D"/>
                </a:solidFill>
                <a:latin typeface="Tahoma" pitchFamily="34" charset="0"/>
              </a:defRPr>
            </a:lvl4pPr>
            <a:lvl5pPr algn="l" rtl="0" eaLnBrk="1" fontAlgn="base" hangingPunct="1">
              <a:spcBef>
                <a:spcPct val="0"/>
              </a:spcBef>
              <a:spcAft>
                <a:spcPct val="0"/>
              </a:spcAft>
              <a:defRPr sz="3200">
                <a:solidFill>
                  <a:srgbClr val="12163D"/>
                </a:solidFill>
                <a:latin typeface="Tahoma" pitchFamily="34" charset="0"/>
              </a:defRPr>
            </a:lvl5pPr>
            <a:lvl6pPr marL="457200" algn="l" rtl="0" eaLnBrk="1" fontAlgn="base" hangingPunct="1">
              <a:spcBef>
                <a:spcPct val="0"/>
              </a:spcBef>
              <a:spcAft>
                <a:spcPct val="0"/>
              </a:spcAft>
              <a:defRPr sz="3200">
                <a:solidFill>
                  <a:srgbClr val="12163D"/>
                </a:solidFill>
                <a:latin typeface="Tahoma" pitchFamily="34" charset="0"/>
              </a:defRPr>
            </a:lvl6pPr>
            <a:lvl7pPr marL="914400" algn="l" rtl="0" eaLnBrk="1" fontAlgn="base" hangingPunct="1">
              <a:spcBef>
                <a:spcPct val="0"/>
              </a:spcBef>
              <a:spcAft>
                <a:spcPct val="0"/>
              </a:spcAft>
              <a:defRPr sz="3200">
                <a:solidFill>
                  <a:srgbClr val="12163D"/>
                </a:solidFill>
                <a:latin typeface="Tahoma" pitchFamily="34" charset="0"/>
              </a:defRPr>
            </a:lvl7pPr>
            <a:lvl8pPr marL="1371600" algn="l" rtl="0" eaLnBrk="1" fontAlgn="base" hangingPunct="1">
              <a:spcBef>
                <a:spcPct val="0"/>
              </a:spcBef>
              <a:spcAft>
                <a:spcPct val="0"/>
              </a:spcAft>
              <a:defRPr sz="3200">
                <a:solidFill>
                  <a:srgbClr val="12163D"/>
                </a:solidFill>
                <a:latin typeface="Tahoma" pitchFamily="34" charset="0"/>
              </a:defRPr>
            </a:lvl8pPr>
            <a:lvl9pPr marL="1828800" algn="l" rtl="0" eaLnBrk="1" fontAlgn="base" hangingPunct="1">
              <a:spcBef>
                <a:spcPct val="0"/>
              </a:spcBef>
              <a:spcAft>
                <a:spcPct val="0"/>
              </a:spcAft>
              <a:defRPr sz="3200">
                <a:solidFill>
                  <a:srgbClr val="12163D"/>
                </a:solidFill>
                <a:latin typeface="Tahoma" pitchFamily="34" charset="0"/>
              </a:defRPr>
            </a:lvl9pPr>
          </a:lstStyle>
          <a:p>
            <a:r>
              <a:rPr lang="en-US" dirty="0" smtClean="0">
                <a:solidFill>
                  <a:srgbClr val="12163D"/>
                </a:solidFill>
              </a:rPr>
              <a:t>Pending </a:t>
            </a:r>
            <a:r>
              <a:rPr lang="en-US" dirty="0" err="1" smtClean="0">
                <a:solidFill>
                  <a:srgbClr val="12163D"/>
                </a:solidFill>
              </a:rPr>
              <a:t>Upgradation</a:t>
            </a:r>
            <a:endParaRPr lang="en-IN" sz="2400" dirty="0">
              <a:solidFill>
                <a:srgbClr val="12163D"/>
              </a:solidFill>
            </a:endParaRPr>
          </a:p>
        </p:txBody>
      </p:sp>
      <p:sp>
        <p:nvSpPr>
          <p:cNvPr id="5" name="TextBox 4"/>
          <p:cNvSpPr txBox="1"/>
          <p:nvPr/>
        </p:nvSpPr>
        <p:spPr>
          <a:xfrm>
            <a:off x="1" y="691077"/>
            <a:ext cx="8993392" cy="9451818"/>
          </a:xfrm>
          <a:prstGeom prst="rect">
            <a:avLst/>
          </a:prstGeom>
          <a:noFill/>
        </p:spPr>
        <p:txBody>
          <a:bodyPr wrap="square" rtlCol="0">
            <a:spAutoFit/>
          </a:bodyPr>
          <a:lstStyle/>
          <a:p>
            <a:r>
              <a:rPr lang="en-US" sz="2800" b="1" dirty="0" err="1" smtClean="0">
                <a:solidFill>
                  <a:schemeClr val="accent2"/>
                </a:solidFill>
              </a:rPr>
              <a:t>Wishlist</a:t>
            </a:r>
            <a:r>
              <a:rPr lang="en-US" sz="2800" b="1" dirty="0" smtClean="0">
                <a:solidFill>
                  <a:schemeClr val="accent2"/>
                </a:solidFill>
              </a:rPr>
              <a:t>:</a:t>
            </a:r>
          </a:p>
          <a:p>
            <a:pPr marL="171450" indent="-171450">
              <a:buFont typeface="Wingdings" pitchFamily="2" charset="2"/>
              <a:buChar char="v"/>
            </a:pPr>
            <a:r>
              <a:rPr lang="en-US" sz="1300" b="1" dirty="0">
                <a:solidFill>
                  <a:schemeClr val="accent2"/>
                </a:solidFill>
              </a:rPr>
              <a:t>Seamless Integration</a:t>
            </a:r>
          </a:p>
          <a:p>
            <a:pPr lvl="1"/>
            <a:r>
              <a:rPr lang="en-US" sz="1300" b="1" dirty="0" smtClean="0">
                <a:solidFill>
                  <a:schemeClr val="accent2"/>
                </a:solidFill>
              </a:rPr>
              <a:t>   Options </a:t>
            </a:r>
            <a:r>
              <a:rPr lang="en-US" sz="1300" b="1" dirty="0">
                <a:solidFill>
                  <a:schemeClr val="accent2"/>
                </a:solidFill>
              </a:rPr>
              <a:t>to configure reporting </a:t>
            </a:r>
            <a:r>
              <a:rPr lang="en-US" sz="1300" b="1" dirty="0" err="1">
                <a:solidFill>
                  <a:schemeClr val="accent2"/>
                </a:solidFill>
              </a:rPr>
              <a:t>db</a:t>
            </a:r>
            <a:r>
              <a:rPr lang="en-US" sz="1300" b="1" dirty="0">
                <a:solidFill>
                  <a:schemeClr val="accent2"/>
                </a:solidFill>
              </a:rPr>
              <a:t> &amp; </a:t>
            </a:r>
            <a:r>
              <a:rPr lang="en-US" sz="1300" b="1" dirty="0" err="1">
                <a:solidFill>
                  <a:schemeClr val="accent2"/>
                </a:solidFill>
              </a:rPr>
              <a:t>Psa</a:t>
            </a:r>
            <a:r>
              <a:rPr lang="en-US" sz="1300" b="1" dirty="0">
                <a:solidFill>
                  <a:schemeClr val="accent2"/>
                </a:solidFill>
              </a:rPr>
              <a:t> </a:t>
            </a:r>
            <a:r>
              <a:rPr lang="en-US" sz="1300" b="1" dirty="0" err="1">
                <a:solidFill>
                  <a:schemeClr val="accent2"/>
                </a:solidFill>
              </a:rPr>
              <a:t>db</a:t>
            </a:r>
            <a:r>
              <a:rPr lang="en-US" sz="1300" b="1" dirty="0">
                <a:solidFill>
                  <a:schemeClr val="accent2"/>
                </a:solidFill>
              </a:rPr>
              <a:t> at the time of data integration itself</a:t>
            </a:r>
          </a:p>
          <a:p>
            <a:pPr marL="171450" indent="-171450">
              <a:buFont typeface="Wingdings" pitchFamily="2" charset="2"/>
              <a:buChar char="v"/>
            </a:pPr>
            <a:r>
              <a:rPr lang="en-US" sz="1300" b="1" dirty="0">
                <a:solidFill>
                  <a:schemeClr val="accent2"/>
                </a:solidFill>
              </a:rPr>
              <a:t>EMS Functions</a:t>
            </a:r>
          </a:p>
          <a:p>
            <a:pPr lvl="1"/>
            <a:r>
              <a:rPr lang="en-US" sz="1300" b="1" dirty="0" smtClean="0">
                <a:solidFill>
                  <a:schemeClr val="accent2"/>
                </a:solidFill>
              </a:rPr>
              <a:t>   Multiple </a:t>
            </a:r>
            <a:r>
              <a:rPr lang="en-US" sz="1300" b="1" dirty="0">
                <a:solidFill>
                  <a:schemeClr val="accent2"/>
                </a:solidFill>
              </a:rPr>
              <a:t>network models (</a:t>
            </a:r>
            <a:r>
              <a:rPr lang="en-US" sz="1300" b="1" dirty="0" err="1">
                <a:solidFill>
                  <a:schemeClr val="accent2"/>
                </a:solidFill>
              </a:rPr>
              <a:t>Centralised</a:t>
            </a:r>
            <a:r>
              <a:rPr lang="en-US" sz="1300" b="1" dirty="0">
                <a:solidFill>
                  <a:schemeClr val="accent2"/>
                </a:solidFill>
              </a:rPr>
              <a:t> /De-</a:t>
            </a:r>
            <a:r>
              <a:rPr lang="en-US" sz="1300" b="1" dirty="0" err="1">
                <a:solidFill>
                  <a:schemeClr val="accent2"/>
                </a:solidFill>
              </a:rPr>
              <a:t>Centralised</a:t>
            </a:r>
            <a:r>
              <a:rPr lang="en-US" sz="1300" b="1" dirty="0">
                <a:solidFill>
                  <a:schemeClr val="accent2"/>
                </a:solidFill>
              </a:rPr>
              <a:t>)</a:t>
            </a:r>
          </a:p>
          <a:p>
            <a:pPr lvl="1"/>
            <a:r>
              <a:rPr lang="en-US" sz="1300" b="1" dirty="0" smtClean="0">
                <a:solidFill>
                  <a:schemeClr val="accent2"/>
                </a:solidFill>
              </a:rPr>
              <a:t>   Innovative </a:t>
            </a:r>
            <a:r>
              <a:rPr lang="en-US" sz="1300" b="1" dirty="0">
                <a:solidFill>
                  <a:schemeClr val="accent2"/>
                </a:solidFill>
              </a:rPr>
              <a:t>tools (Real time short circuit analysis</a:t>
            </a:r>
            <a:r>
              <a:rPr lang="en-US" sz="1300" b="1" dirty="0" smtClean="0">
                <a:solidFill>
                  <a:schemeClr val="accent2"/>
                </a:solidFill>
              </a:rPr>
              <a:t>, Real </a:t>
            </a:r>
            <a:r>
              <a:rPr lang="en-US" sz="1300" b="1" dirty="0">
                <a:solidFill>
                  <a:schemeClr val="accent2"/>
                </a:solidFill>
              </a:rPr>
              <a:t>Time Flow Gate limit estimator </a:t>
            </a:r>
            <a:r>
              <a:rPr lang="en-US" sz="1300" b="1" dirty="0" err="1">
                <a:solidFill>
                  <a:schemeClr val="accent2"/>
                </a:solidFill>
              </a:rPr>
              <a:t>etc</a:t>
            </a:r>
            <a:r>
              <a:rPr lang="en-US" sz="1300" b="1" dirty="0">
                <a:solidFill>
                  <a:schemeClr val="accent2"/>
                </a:solidFill>
              </a:rPr>
              <a:t>) </a:t>
            </a:r>
          </a:p>
          <a:p>
            <a:pPr marL="171450" indent="-171450">
              <a:buFont typeface="Wingdings" pitchFamily="2" charset="2"/>
              <a:buChar char="v"/>
            </a:pPr>
            <a:r>
              <a:rPr lang="en-US" sz="1300" b="1" dirty="0">
                <a:solidFill>
                  <a:schemeClr val="accent2"/>
                </a:solidFill>
              </a:rPr>
              <a:t>CIM </a:t>
            </a:r>
            <a:r>
              <a:rPr lang="en-US" sz="1300" b="1" dirty="0" err="1">
                <a:solidFill>
                  <a:schemeClr val="accent2"/>
                </a:solidFill>
              </a:rPr>
              <a:t>Compatibilty</a:t>
            </a:r>
            <a:r>
              <a:rPr lang="en-US" sz="1300" b="1" dirty="0">
                <a:solidFill>
                  <a:schemeClr val="accent2"/>
                </a:solidFill>
              </a:rPr>
              <a:t>   </a:t>
            </a:r>
            <a:endParaRPr lang="en-US" sz="1300" b="1" dirty="0" smtClean="0">
              <a:solidFill>
                <a:schemeClr val="accent2"/>
              </a:solidFill>
            </a:endParaRPr>
          </a:p>
          <a:p>
            <a:pPr marL="171450" indent="-171450">
              <a:buFont typeface="Wingdings" pitchFamily="2" charset="2"/>
              <a:buChar char="v"/>
            </a:pPr>
            <a:r>
              <a:rPr lang="en-IN" sz="1300" b="1" dirty="0" smtClean="0">
                <a:solidFill>
                  <a:schemeClr val="accent2"/>
                </a:solidFill>
              </a:rPr>
              <a:t>Compatibility  </a:t>
            </a:r>
            <a:r>
              <a:rPr lang="en-IN" sz="1300" b="1" dirty="0">
                <a:solidFill>
                  <a:schemeClr val="accent2"/>
                </a:solidFill>
              </a:rPr>
              <a:t>with ISMS 27001 standard</a:t>
            </a:r>
          </a:p>
          <a:p>
            <a:pPr marL="171450" indent="-171450">
              <a:buFont typeface="Wingdings" pitchFamily="2" charset="2"/>
              <a:buChar char="v"/>
            </a:pPr>
            <a:r>
              <a:rPr lang="en-US" sz="1300" b="1" dirty="0">
                <a:solidFill>
                  <a:schemeClr val="accent2"/>
                </a:solidFill>
              </a:rPr>
              <a:t>CFE</a:t>
            </a:r>
          </a:p>
          <a:p>
            <a:pPr lvl="1"/>
            <a:r>
              <a:rPr lang="en-US" sz="1300" b="1" dirty="0" smtClean="0">
                <a:solidFill>
                  <a:schemeClr val="accent2"/>
                </a:solidFill>
              </a:rPr>
              <a:t>  Should </a:t>
            </a:r>
            <a:r>
              <a:rPr lang="en-US" sz="1300" b="1" dirty="0">
                <a:solidFill>
                  <a:schemeClr val="accent2"/>
                </a:solidFill>
              </a:rPr>
              <a:t>work on both 101 &amp; 104 protocol</a:t>
            </a:r>
          </a:p>
          <a:p>
            <a:pPr lvl="1"/>
            <a:r>
              <a:rPr lang="en-US" sz="1300" b="1" dirty="0" smtClean="0">
                <a:solidFill>
                  <a:schemeClr val="accent2"/>
                </a:solidFill>
              </a:rPr>
              <a:t>  Should </a:t>
            </a:r>
            <a:r>
              <a:rPr lang="en-US" sz="1300" b="1" dirty="0">
                <a:solidFill>
                  <a:schemeClr val="accent2"/>
                </a:solidFill>
              </a:rPr>
              <a:t>accommodate present communication </a:t>
            </a:r>
            <a:r>
              <a:rPr lang="en-US" sz="1300" b="1" dirty="0" smtClean="0">
                <a:solidFill>
                  <a:schemeClr val="accent2"/>
                </a:solidFill>
              </a:rPr>
              <a:t>technologies</a:t>
            </a:r>
            <a:endParaRPr lang="en-US" sz="1300" b="1" dirty="0">
              <a:solidFill>
                <a:schemeClr val="accent2"/>
              </a:solidFill>
            </a:endParaRPr>
          </a:p>
          <a:p>
            <a:pPr marL="171450" indent="-171450">
              <a:buFont typeface="Wingdings" pitchFamily="2" charset="2"/>
              <a:buChar char="v"/>
            </a:pPr>
            <a:r>
              <a:rPr lang="en-US" sz="1300" b="1" dirty="0">
                <a:solidFill>
                  <a:schemeClr val="accent2"/>
                </a:solidFill>
              </a:rPr>
              <a:t>Control Centre LAN</a:t>
            </a:r>
          </a:p>
          <a:p>
            <a:pPr lvl="1"/>
            <a:r>
              <a:rPr lang="en-IN" sz="1300" b="1" dirty="0" smtClean="0">
                <a:solidFill>
                  <a:schemeClr val="accent2"/>
                </a:solidFill>
              </a:rPr>
              <a:t>   High </a:t>
            </a:r>
            <a:r>
              <a:rPr lang="en-IN" sz="1300" b="1" dirty="0">
                <a:solidFill>
                  <a:schemeClr val="accent2"/>
                </a:solidFill>
              </a:rPr>
              <a:t>speed (F.O) based gigabyte LAN</a:t>
            </a:r>
          </a:p>
          <a:p>
            <a:pPr lvl="1"/>
            <a:endParaRPr lang="en-IN" sz="800" b="1" u="sng" dirty="0"/>
          </a:p>
          <a:p>
            <a:endParaRPr lang="en-US" sz="1400" dirty="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endParaRPr lang="en-US" dirty="0" smtClean="0"/>
          </a:p>
          <a:p>
            <a:endParaRPr lang="en-IN" dirty="0"/>
          </a:p>
        </p:txBody>
      </p:sp>
    </p:spTree>
    <p:extLst>
      <p:ext uri="{BB962C8B-B14F-4D97-AF65-F5344CB8AC3E}">
        <p14:creationId xmlns:p14="http://schemas.microsoft.com/office/powerpoint/2010/main" xmlns="" val="62786823"/>
      </p:ext>
    </p:extLst>
  </p:cSld>
  <p:clrMapOvr>
    <a:masterClrMapping/>
  </p:clrMapOvr>
  <p:transition spd="med">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300038" y="90488"/>
            <a:ext cx="822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3200">
                <a:solidFill>
                  <a:srgbClr val="12163D"/>
                </a:solidFill>
                <a:latin typeface="Tahoma" pitchFamily="34" charset="0"/>
              </a:defRPr>
            </a:lvl2pPr>
            <a:lvl3pPr algn="l" rtl="0" eaLnBrk="1" fontAlgn="base" hangingPunct="1">
              <a:spcBef>
                <a:spcPct val="0"/>
              </a:spcBef>
              <a:spcAft>
                <a:spcPct val="0"/>
              </a:spcAft>
              <a:defRPr sz="3200">
                <a:solidFill>
                  <a:srgbClr val="12163D"/>
                </a:solidFill>
                <a:latin typeface="Tahoma" pitchFamily="34" charset="0"/>
              </a:defRPr>
            </a:lvl3pPr>
            <a:lvl4pPr algn="l" rtl="0" eaLnBrk="1" fontAlgn="base" hangingPunct="1">
              <a:spcBef>
                <a:spcPct val="0"/>
              </a:spcBef>
              <a:spcAft>
                <a:spcPct val="0"/>
              </a:spcAft>
              <a:defRPr sz="3200">
                <a:solidFill>
                  <a:srgbClr val="12163D"/>
                </a:solidFill>
                <a:latin typeface="Tahoma" pitchFamily="34" charset="0"/>
              </a:defRPr>
            </a:lvl4pPr>
            <a:lvl5pPr algn="l" rtl="0" eaLnBrk="1" fontAlgn="base" hangingPunct="1">
              <a:spcBef>
                <a:spcPct val="0"/>
              </a:spcBef>
              <a:spcAft>
                <a:spcPct val="0"/>
              </a:spcAft>
              <a:defRPr sz="3200">
                <a:solidFill>
                  <a:srgbClr val="12163D"/>
                </a:solidFill>
                <a:latin typeface="Tahoma" pitchFamily="34" charset="0"/>
              </a:defRPr>
            </a:lvl5pPr>
            <a:lvl6pPr marL="457200" algn="l" rtl="0" eaLnBrk="1" fontAlgn="base" hangingPunct="1">
              <a:spcBef>
                <a:spcPct val="0"/>
              </a:spcBef>
              <a:spcAft>
                <a:spcPct val="0"/>
              </a:spcAft>
              <a:defRPr sz="3200">
                <a:solidFill>
                  <a:srgbClr val="12163D"/>
                </a:solidFill>
                <a:latin typeface="Tahoma" pitchFamily="34" charset="0"/>
              </a:defRPr>
            </a:lvl6pPr>
            <a:lvl7pPr marL="914400" algn="l" rtl="0" eaLnBrk="1" fontAlgn="base" hangingPunct="1">
              <a:spcBef>
                <a:spcPct val="0"/>
              </a:spcBef>
              <a:spcAft>
                <a:spcPct val="0"/>
              </a:spcAft>
              <a:defRPr sz="3200">
                <a:solidFill>
                  <a:srgbClr val="12163D"/>
                </a:solidFill>
                <a:latin typeface="Tahoma" pitchFamily="34" charset="0"/>
              </a:defRPr>
            </a:lvl7pPr>
            <a:lvl8pPr marL="1371600" algn="l" rtl="0" eaLnBrk="1" fontAlgn="base" hangingPunct="1">
              <a:spcBef>
                <a:spcPct val="0"/>
              </a:spcBef>
              <a:spcAft>
                <a:spcPct val="0"/>
              </a:spcAft>
              <a:defRPr sz="3200">
                <a:solidFill>
                  <a:srgbClr val="12163D"/>
                </a:solidFill>
                <a:latin typeface="Tahoma" pitchFamily="34" charset="0"/>
              </a:defRPr>
            </a:lvl8pPr>
            <a:lvl9pPr marL="1828800" algn="l" rtl="0" eaLnBrk="1" fontAlgn="base" hangingPunct="1">
              <a:spcBef>
                <a:spcPct val="0"/>
              </a:spcBef>
              <a:spcAft>
                <a:spcPct val="0"/>
              </a:spcAft>
              <a:defRPr sz="3200">
                <a:solidFill>
                  <a:srgbClr val="12163D"/>
                </a:solidFill>
                <a:latin typeface="Tahoma" pitchFamily="34" charset="0"/>
              </a:defRPr>
            </a:lvl9pPr>
          </a:lstStyle>
          <a:p>
            <a:r>
              <a:rPr lang="en-US" dirty="0" smtClean="0">
                <a:solidFill>
                  <a:srgbClr val="12163D"/>
                </a:solidFill>
              </a:rPr>
              <a:t>Pending </a:t>
            </a:r>
            <a:r>
              <a:rPr lang="en-US" dirty="0" err="1" smtClean="0">
                <a:solidFill>
                  <a:srgbClr val="12163D"/>
                </a:solidFill>
              </a:rPr>
              <a:t>Upgradation</a:t>
            </a:r>
            <a:endParaRPr lang="en-IN" sz="2400" dirty="0">
              <a:solidFill>
                <a:srgbClr val="12163D"/>
              </a:solidFill>
            </a:endParaRPr>
          </a:p>
        </p:txBody>
      </p:sp>
      <p:sp>
        <p:nvSpPr>
          <p:cNvPr id="5" name="TextBox 4"/>
          <p:cNvSpPr txBox="1"/>
          <p:nvPr/>
        </p:nvSpPr>
        <p:spPr>
          <a:xfrm>
            <a:off x="1" y="691077"/>
            <a:ext cx="8993392" cy="8671605"/>
          </a:xfrm>
          <a:prstGeom prst="rect">
            <a:avLst/>
          </a:prstGeom>
          <a:noFill/>
        </p:spPr>
        <p:txBody>
          <a:bodyPr wrap="square" rtlCol="0">
            <a:spAutoFit/>
          </a:bodyPr>
          <a:lstStyle/>
          <a:p>
            <a:r>
              <a:rPr lang="en-US" sz="2800" b="1" dirty="0" err="1" smtClean="0">
                <a:solidFill>
                  <a:schemeClr val="accent2"/>
                </a:solidFill>
              </a:rPr>
              <a:t>Wishlist</a:t>
            </a:r>
            <a:r>
              <a:rPr lang="en-US" sz="2800" dirty="0" smtClean="0">
                <a:solidFill>
                  <a:schemeClr val="accent2"/>
                </a:solidFill>
              </a:rPr>
              <a:t>:</a:t>
            </a:r>
          </a:p>
          <a:p>
            <a:pPr marL="171450" indent="-171450">
              <a:buFont typeface="Wingdings" pitchFamily="2" charset="2"/>
              <a:buChar char="v"/>
            </a:pPr>
            <a:r>
              <a:rPr lang="en-US" sz="1300" b="1" dirty="0">
                <a:solidFill>
                  <a:schemeClr val="accent2"/>
                </a:solidFill>
              </a:rPr>
              <a:t>VPS</a:t>
            </a:r>
          </a:p>
          <a:p>
            <a:pPr lvl="1"/>
            <a:r>
              <a:rPr lang="en-IN" sz="1300" b="1" dirty="0" smtClean="0">
                <a:solidFill>
                  <a:schemeClr val="accent2"/>
                </a:solidFill>
              </a:rPr>
              <a:t> </a:t>
            </a:r>
            <a:r>
              <a:rPr lang="en-IN" sz="1300" b="1" dirty="0" err="1" smtClean="0">
                <a:solidFill>
                  <a:schemeClr val="accent2"/>
                </a:solidFill>
              </a:rPr>
              <a:t>Bulbless</a:t>
            </a:r>
            <a:r>
              <a:rPr lang="en-IN" sz="1300" b="1" dirty="0" smtClean="0">
                <a:solidFill>
                  <a:schemeClr val="accent2"/>
                </a:solidFill>
              </a:rPr>
              <a:t> </a:t>
            </a:r>
            <a:r>
              <a:rPr lang="en-IN" sz="1300" b="1" dirty="0">
                <a:solidFill>
                  <a:schemeClr val="accent2"/>
                </a:solidFill>
              </a:rPr>
              <a:t>projection modules on LCD / LED technology with Hi-Definition support </a:t>
            </a:r>
          </a:p>
          <a:p>
            <a:pPr marL="171450" indent="-171450">
              <a:buFont typeface="Wingdings" pitchFamily="2" charset="2"/>
              <a:buChar char="v"/>
            </a:pPr>
            <a:r>
              <a:rPr lang="en-US" sz="1300" b="1" dirty="0">
                <a:solidFill>
                  <a:schemeClr val="accent2"/>
                </a:solidFill>
              </a:rPr>
              <a:t>NMS</a:t>
            </a:r>
          </a:p>
          <a:p>
            <a:pPr lvl="1"/>
            <a:r>
              <a:rPr lang="en-IN" sz="1300" b="1" dirty="0" smtClean="0">
                <a:solidFill>
                  <a:schemeClr val="accent2"/>
                </a:solidFill>
              </a:rPr>
              <a:t> NMS </a:t>
            </a:r>
            <a:r>
              <a:rPr lang="en-IN" sz="1300" b="1" dirty="0">
                <a:solidFill>
                  <a:schemeClr val="accent2"/>
                </a:solidFill>
              </a:rPr>
              <a:t>to monitor functional processes, system alarms and OS/operator </a:t>
            </a:r>
            <a:r>
              <a:rPr lang="en-IN" sz="1300" b="1" dirty="0" smtClean="0">
                <a:solidFill>
                  <a:schemeClr val="accent2"/>
                </a:solidFill>
              </a:rPr>
              <a:t>applications</a:t>
            </a:r>
            <a:endParaRPr lang="en-IN" sz="1300" b="1" dirty="0">
              <a:solidFill>
                <a:schemeClr val="accent2"/>
              </a:solidFill>
            </a:endParaRPr>
          </a:p>
          <a:p>
            <a:pPr marL="171450" indent="-171450">
              <a:buFont typeface="Wingdings" pitchFamily="2" charset="2"/>
              <a:buChar char="v"/>
            </a:pPr>
            <a:r>
              <a:rPr lang="en-US" sz="1300" b="1" dirty="0">
                <a:solidFill>
                  <a:schemeClr val="accent2"/>
                </a:solidFill>
              </a:rPr>
              <a:t>WORKSTATIONS</a:t>
            </a:r>
          </a:p>
          <a:p>
            <a:pPr lvl="1"/>
            <a:r>
              <a:rPr lang="en-IN" sz="1300" b="1" dirty="0" smtClean="0">
                <a:solidFill>
                  <a:schemeClr val="accent2"/>
                </a:solidFill>
              </a:rPr>
              <a:t> Multi </a:t>
            </a:r>
            <a:r>
              <a:rPr lang="en-IN" sz="1300" b="1" dirty="0">
                <a:solidFill>
                  <a:schemeClr val="accent2"/>
                </a:solidFill>
              </a:rPr>
              <a:t>headed display with HD support</a:t>
            </a:r>
            <a:r>
              <a:rPr lang="en-IN" sz="1300" b="1" dirty="0" smtClean="0">
                <a:solidFill>
                  <a:schemeClr val="accent2"/>
                </a:solidFill>
              </a:rPr>
              <a:t>, scalable </a:t>
            </a:r>
            <a:r>
              <a:rPr lang="en-IN" sz="1300" b="1" dirty="0">
                <a:solidFill>
                  <a:schemeClr val="accent2"/>
                </a:solidFill>
              </a:rPr>
              <a:t>storage &amp; dual power </a:t>
            </a:r>
            <a:r>
              <a:rPr lang="en-IN" sz="1300" b="1" dirty="0" smtClean="0">
                <a:solidFill>
                  <a:schemeClr val="accent2"/>
                </a:solidFill>
              </a:rPr>
              <a:t>supply</a:t>
            </a:r>
            <a:endParaRPr lang="en-IN" sz="1300" b="1" dirty="0">
              <a:solidFill>
                <a:schemeClr val="accent2"/>
              </a:solidFill>
            </a:endParaRPr>
          </a:p>
          <a:p>
            <a:pPr marL="171450" indent="-171450">
              <a:buFont typeface="Wingdings" pitchFamily="2" charset="2"/>
              <a:buChar char="v"/>
            </a:pPr>
            <a:r>
              <a:rPr lang="en-US" sz="1300" b="1" dirty="0">
                <a:solidFill>
                  <a:schemeClr val="accent2"/>
                </a:solidFill>
              </a:rPr>
              <a:t>SERVERS</a:t>
            </a:r>
          </a:p>
          <a:p>
            <a:pPr lvl="1"/>
            <a:r>
              <a:rPr lang="en-US" sz="1300" b="1" dirty="0" smtClean="0">
                <a:solidFill>
                  <a:schemeClr val="accent2"/>
                </a:solidFill>
              </a:rPr>
              <a:t>  SAN </a:t>
            </a:r>
            <a:r>
              <a:rPr lang="en-US" sz="1300" b="1" dirty="0">
                <a:solidFill>
                  <a:schemeClr val="accent2"/>
                </a:solidFill>
              </a:rPr>
              <a:t>implementation for faster functionality </a:t>
            </a:r>
            <a:r>
              <a:rPr lang="en-US" sz="1300" b="1" dirty="0" smtClean="0">
                <a:solidFill>
                  <a:schemeClr val="accent2"/>
                </a:solidFill>
              </a:rPr>
              <a:t>failovers</a:t>
            </a:r>
          </a:p>
          <a:p>
            <a:pPr lvl="1"/>
            <a:r>
              <a:rPr lang="en-US" sz="1300" b="1" dirty="0">
                <a:solidFill>
                  <a:schemeClr val="accent2"/>
                </a:solidFill>
              </a:rPr>
              <a:t> </a:t>
            </a:r>
            <a:r>
              <a:rPr lang="en-US" sz="1300" b="1" dirty="0" smtClean="0">
                <a:solidFill>
                  <a:schemeClr val="accent2"/>
                </a:solidFill>
              </a:rPr>
              <a:t>  Time </a:t>
            </a:r>
            <a:r>
              <a:rPr lang="en-US" sz="1300" b="1" dirty="0">
                <a:solidFill>
                  <a:schemeClr val="accent2"/>
                </a:solidFill>
              </a:rPr>
              <a:t>triggered automatic backup with  updated bootable image on SAN</a:t>
            </a:r>
          </a:p>
          <a:p>
            <a:pPr lvl="1"/>
            <a:r>
              <a:rPr lang="en-IN" sz="1300" b="1" dirty="0" smtClean="0">
                <a:solidFill>
                  <a:schemeClr val="accent2"/>
                </a:solidFill>
              </a:rPr>
              <a:t>   Scalable </a:t>
            </a:r>
            <a:r>
              <a:rPr lang="en-IN" sz="1300" b="1" dirty="0">
                <a:solidFill>
                  <a:schemeClr val="accent2"/>
                </a:solidFill>
              </a:rPr>
              <a:t>storage &amp; dual power supply </a:t>
            </a:r>
            <a:endParaRPr lang="en-US" sz="1300" b="1" dirty="0">
              <a:solidFill>
                <a:schemeClr val="accent2"/>
              </a:solidFill>
            </a:endParaRPr>
          </a:p>
          <a:p>
            <a:pPr lvl="1"/>
            <a:endParaRPr lang="en-IN" sz="800" b="1" u="sng" dirty="0"/>
          </a:p>
          <a:p>
            <a:endParaRPr lang="en-US" sz="1400" dirty="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pPr marL="285750" indent="-285750">
              <a:buFont typeface="Wingdings" pitchFamily="2" charset="2"/>
              <a:buChar char="v"/>
            </a:pPr>
            <a:endParaRPr lang="en-US" sz="1400" dirty="0" smtClean="0"/>
          </a:p>
          <a:p>
            <a:endParaRPr lang="en-US" dirty="0" smtClean="0"/>
          </a:p>
          <a:p>
            <a:endParaRPr lang="en-IN" dirty="0"/>
          </a:p>
        </p:txBody>
      </p:sp>
    </p:spTree>
    <p:extLst>
      <p:ext uri="{BB962C8B-B14F-4D97-AF65-F5344CB8AC3E}">
        <p14:creationId xmlns:p14="http://schemas.microsoft.com/office/powerpoint/2010/main" xmlns="" val="3631239690"/>
      </p:ext>
    </p:extLst>
  </p:cSld>
  <p:clrMapOvr>
    <a:masterClrMapping/>
  </p:clrMapOvr>
  <p:transition spd="med">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dirty="0" smtClean="0"/>
              <a:t>Pending </a:t>
            </a:r>
            <a:r>
              <a:rPr lang="en-US" sz="4000" dirty="0" err="1" smtClean="0"/>
              <a:t>Upgradation</a:t>
            </a:r>
            <a:endParaRPr lang="en-IN" sz="4000" dirty="0"/>
          </a:p>
        </p:txBody>
      </p:sp>
      <p:sp>
        <p:nvSpPr>
          <p:cNvPr id="3" name="Content Placeholder 2"/>
          <p:cNvSpPr>
            <a:spLocks noGrp="1"/>
          </p:cNvSpPr>
          <p:nvPr>
            <p:ph idx="1"/>
          </p:nvPr>
        </p:nvSpPr>
        <p:spPr/>
        <p:txBody>
          <a:bodyPr/>
          <a:lstStyle/>
          <a:p>
            <a:r>
              <a:rPr lang="en-US" sz="3200" b="1" dirty="0" smtClean="0">
                <a:solidFill>
                  <a:schemeClr val="accent2"/>
                </a:solidFill>
              </a:rPr>
              <a:t>Challenges:</a:t>
            </a:r>
          </a:p>
          <a:p>
            <a:pPr marL="285750" indent="-285750">
              <a:buFont typeface="Wingdings" pitchFamily="2" charset="2"/>
              <a:buChar char="v"/>
            </a:pPr>
            <a:r>
              <a:rPr lang="en-US" sz="1400" b="1" dirty="0">
                <a:solidFill>
                  <a:schemeClr val="accent2"/>
                </a:solidFill>
              </a:rPr>
              <a:t>Parallel operation of new &amp; existing </a:t>
            </a:r>
            <a:r>
              <a:rPr lang="en-US" sz="1400" b="1" dirty="0" err="1">
                <a:solidFill>
                  <a:schemeClr val="accent2"/>
                </a:solidFill>
              </a:rPr>
              <a:t>scada</a:t>
            </a:r>
            <a:r>
              <a:rPr lang="en-US" sz="1400" b="1" dirty="0">
                <a:solidFill>
                  <a:schemeClr val="accent2"/>
                </a:solidFill>
              </a:rPr>
              <a:t> </a:t>
            </a:r>
            <a:r>
              <a:rPr lang="en-US" sz="1400" b="1" dirty="0" smtClean="0">
                <a:solidFill>
                  <a:schemeClr val="accent2"/>
                </a:solidFill>
              </a:rPr>
              <a:t>system</a:t>
            </a:r>
          </a:p>
          <a:p>
            <a:pPr marL="0" indent="0"/>
            <a:r>
              <a:rPr lang="en-US" sz="1400" b="1" dirty="0">
                <a:solidFill>
                  <a:schemeClr val="accent2"/>
                </a:solidFill>
              </a:rPr>
              <a:t> </a:t>
            </a:r>
            <a:r>
              <a:rPr lang="en-US" sz="1400" b="1" dirty="0" smtClean="0">
                <a:solidFill>
                  <a:schemeClr val="accent2"/>
                </a:solidFill>
              </a:rPr>
              <a:t>                        </a:t>
            </a:r>
            <a:r>
              <a:rPr lang="en-US" sz="1400" b="1" dirty="0">
                <a:solidFill>
                  <a:schemeClr val="accent2"/>
                </a:solidFill>
              </a:rPr>
              <a:t>RTU Reporting</a:t>
            </a:r>
          </a:p>
          <a:p>
            <a:pPr marL="0" indent="0"/>
            <a:r>
              <a:rPr lang="en-US" sz="1400" b="1" dirty="0" smtClean="0">
                <a:solidFill>
                  <a:schemeClr val="accent2"/>
                </a:solidFill>
              </a:rPr>
              <a:t>                         </a:t>
            </a:r>
            <a:r>
              <a:rPr lang="en-US" sz="1400" b="1" dirty="0">
                <a:solidFill>
                  <a:schemeClr val="accent2"/>
                </a:solidFill>
              </a:rPr>
              <a:t>ICCP Links migration</a:t>
            </a:r>
          </a:p>
          <a:p>
            <a:pPr>
              <a:buFont typeface="Wingdings" pitchFamily="2" charset="2"/>
              <a:buChar char="v"/>
            </a:pPr>
            <a:endParaRPr lang="en-US" sz="1400" b="1" dirty="0">
              <a:solidFill>
                <a:schemeClr val="accent2"/>
              </a:solidFill>
            </a:endParaRPr>
          </a:p>
          <a:p>
            <a:pPr marL="285750" indent="-285750">
              <a:buFont typeface="Wingdings" pitchFamily="2" charset="2"/>
              <a:buChar char="v"/>
            </a:pPr>
            <a:r>
              <a:rPr lang="en-US" sz="1400" b="1" dirty="0">
                <a:solidFill>
                  <a:schemeClr val="accent2"/>
                </a:solidFill>
              </a:rPr>
              <a:t>Integration with other LDCs</a:t>
            </a:r>
          </a:p>
          <a:p>
            <a:pPr>
              <a:buFont typeface="Wingdings" pitchFamily="2" charset="2"/>
              <a:buChar char="v"/>
            </a:pPr>
            <a:endParaRPr lang="en-US" sz="1400" b="1" dirty="0">
              <a:solidFill>
                <a:schemeClr val="accent2"/>
              </a:solidFill>
            </a:endParaRPr>
          </a:p>
          <a:p>
            <a:pPr marL="285750" indent="-285750">
              <a:buFont typeface="Wingdings" pitchFamily="2" charset="2"/>
              <a:buChar char="v"/>
            </a:pPr>
            <a:r>
              <a:rPr lang="en-US" sz="1400" b="1" dirty="0">
                <a:solidFill>
                  <a:schemeClr val="accent2"/>
                </a:solidFill>
              </a:rPr>
              <a:t>Database migration</a:t>
            </a:r>
          </a:p>
          <a:p>
            <a:pPr marL="285750" indent="-285750">
              <a:buFont typeface="Wingdings" pitchFamily="2" charset="2"/>
              <a:buChar char="v"/>
            </a:pPr>
            <a:endParaRPr lang="en-US" sz="1400" b="1" dirty="0">
              <a:solidFill>
                <a:schemeClr val="accent2"/>
              </a:solidFill>
            </a:endParaRPr>
          </a:p>
          <a:p>
            <a:pPr marL="285750" indent="-285750">
              <a:buFont typeface="Wingdings" pitchFamily="2" charset="2"/>
              <a:buChar char="v"/>
            </a:pPr>
            <a:r>
              <a:rPr lang="en-US" sz="1400" b="1" dirty="0">
                <a:solidFill>
                  <a:schemeClr val="accent2"/>
                </a:solidFill>
              </a:rPr>
              <a:t>Display portability</a:t>
            </a:r>
          </a:p>
          <a:p>
            <a:pPr marL="285750" indent="-285750">
              <a:buFont typeface="Wingdings" pitchFamily="2" charset="2"/>
              <a:buChar char="v"/>
            </a:pPr>
            <a:endParaRPr lang="en-US" sz="1400" b="1" dirty="0">
              <a:solidFill>
                <a:schemeClr val="accent2"/>
              </a:solidFill>
            </a:endParaRPr>
          </a:p>
          <a:p>
            <a:pPr marL="285750" indent="-285750">
              <a:buFont typeface="Wingdings" pitchFamily="2" charset="2"/>
              <a:buChar char="v"/>
            </a:pPr>
            <a:r>
              <a:rPr lang="en-US" sz="1400" b="1" dirty="0">
                <a:solidFill>
                  <a:schemeClr val="accent2"/>
                </a:solidFill>
              </a:rPr>
              <a:t>Backup Control Centre</a:t>
            </a:r>
          </a:p>
          <a:p>
            <a:pPr marL="285750" indent="-285750">
              <a:buFont typeface="Wingdings" pitchFamily="2" charset="2"/>
              <a:buChar char="v"/>
            </a:pPr>
            <a:endParaRPr lang="en-US" sz="1400" b="1" dirty="0">
              <a:solidFill>
                <a:schemeClr val="accent2"/>
              </a:solidFill>
            </a:endParaRPr>
          </a:p>
          <a:p>
            <a:pPr marL="285750" indent="-285750">
              <a:buFont typeface="Wingdings" pitchFamily="2" charset="2"/>
              <a:buChar char="v"/>
            </a:pPr>
            <a:r>
              <a:rPr lang="en-US" sz="1400" b="1" dirty="0">
                <a:solidFill>
                  <a:schemeClr val="accent2"/>
                </a:solidFill>
              </a:rPr>
              <a:t>Portability of in house developed applications</a:t>
            </a:r>
          </a:p>
          <a:p>
            <a:pPr marL="285750" indent="-285750">
              <a:buFont typeface="Wingdings" pitchFamily="2" charset="2"/>
              <a:buChar char="v"/>
            </a:pPr>
            <a:endParaRPr lang="en-US" sz="1400" b="1" dirty="0">
              <a:solidFill>
                <a:schemeClr val="accent2"/>
              </a:solidFill>
            </a:endParaRPr>
          </a:p>
          <a:p>
            <a:pPr marL="285750" indent="-285750">
              <a:buFont typeface="Wingdings" pitchFamily="2" charset="2"/>
              <a:buChar char="v"/>
            </a:pPr>
            <a:r>
              <a:rPr lang="en-US" sz="1400" b="1" dirty="0">
                <a:solidFill>
                  <a:schemeClr val="accent2"/>
                </a:solidFill>
              </a:rPr>
              <a:t>Time Frame for setting up of new system</a:t>
            </a:r>
          </a:p>
          <a:p>
            <a:pPr marL="285750" indent="-285750">
              <a:buFont typeface="Wingdings" pitchFamily="2" charset="2"/>
              <a:buChar char="v"/>
            </a:pPr>
            <a:endParaRPr lang="en-US" sz="1400" b="1" dirty="0">
              <a:solidFill>
                <a:schemeClr val="accent2"/>
              </a:solidFill>
            </a:endParaRPr>
          </a:p>
          <a:p>
            <a:pPr marL="285750" indent="-285750">
              <a:buFont typeface="Wingdings" pitchFamily="2" charset="2"/>
              <a:buChar char="v"/>
            </a:pPr>
            <a:r>
              <a:rPr lang="en-US" sz="1400" b="1" dirty="0" err="1">
                <a:solidFill>
                  <a:schemeClr val="accent2"/>
                </a:solidFill>
              </a:rPr>
              <a:t>Upgradation</a:t>
            </a:r>
            <a:r>
              <a:rPr lang="en-US" sz="1400" b="1" dirty="0">
                <a:solidFill>
                  <a:schemeClr val="accent2"/>
                </a:solidFill>
              </a:rPr>
              <a:t> of communication backbone</a:t>
            </a:r>
          </a:p>
          <a:p>
            <a:endParaRPr lang="en-IN" dirty="0">
              <a:solidFill>
                <a:schemeClr val="accent2"/>
              </a:solidFill>
            </a:endParaRPr>
          </a:p>
        </p:txBody>
      </p:sp>
    </p:spTree>
    <p:extLst>
      <p:ext uri="{BB962C8B-B14F-4D97-AF65-F5344CB8AC3E}">
        <p14:creationId xmlns:p14="http://schemas.microsoft.com/office/powerpoint/2010/main" xmlns="" val="4001532194"/>
      </p:ext>
    </p:extLst>
  </p:cSld>
  <p:clrMapOvr>
    <a:masterClrMapping/>
  </p:clrMapOvr>
  <p:transition spd="med">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PGCIL SCOPE OF WORK – SLDC UPGRADE</a:t>
            </a:r>
            <a:endParaRPr lang="en-IN" dirty="0"/>
          </a:p>
        </p:txBody>
      </p:sp>
      <p:sp>
        <p:nvSpPr>
          <p:cNvPr id="3" name="Content Placeholder 2"/>
          <p:cNvSpPr>
            <a:spLocks noGrp="1"/>
          </p:cNvSpPr>
          <p:nvPr>
            <p:ph idx="1"/>
          </p:nvPr>
        </p:nvSpPr>
        <p:spPr/>
        <p:txBody>
          <a:bodyPr/>
          <a:lstStyle/>
          <a:p>
            <a:r>
              <a:rPr lang="en-US" dirty="0" smtClean="0"/>
              <a:t>  </a:t>
            </a:r>
            <a:r>
              <a:rPr lang="en-US" sz="2400" dirty="0" err="1" smtClean="0"/>
              <a:t>i</a:t>
            </a:r>
            <a:r>
              <a:rPr lang="en-US" sz="2400" dirty="0" smtClean="0"/>
              <a:t>) Expansion</a:t>
            </a:r>
            <a:r>
              <a:rPr lang="en-US" sz="2400" dirty="0" smtClean="0"/>
              <a:t>/ </a:t>
            </a:r>
            <a:r>
              <a:rPr lang="en-US" sz="2400" dirty="0" err="1" smtClean="0"/>
              <a:t>Upgradation</a:t>
            </a:r>
            <a:r>
              <a:rPr lang="en-US" sz="2400" dirty="0" smtClean="0"/>
              <a:t>   of SLDC SCADA/ EMS system with UPS &amp; VPS system at SLDC Hyderabad.</a:t>
            </a:r>
            <a:endParaRPr lang="en-IN" sz="2400" dirty="0" smtClean="0"/>
          </a:p>
          <a:p>
            <a:r>
              <a:rPr lang="en-US" sz="2400" dirty="0" smtClean="0"/>
              <a:t> </a:t>
            </a:r>
            <a:r>
              <a:rPr lang="en-US" sz="2400" dirty="0" smtClean="0"/>
              <a:t> ii</a:t>
            </a:r>
            <a:r>
              <a:rPr lang="en-US" sz="2400" dirty="0" smtClean="0"/>
              <a:t>) Establishment of SCADA/ EMS system with UPS for backup SLDC at </a:t>
            </a:r>
            <a:r>
              <a:rPr lang="en-US" sz="2400" dirty="0" err="1" smtClean="0"/>
              <a:t>Tirupati</a:t>
            </a:r>
            <a:r>
              <a:rPr lang="en-US" sz="2400" dirty="0" smtClean="0"/>
              <a:t>.</a:t>
            </a:r>
            <a:endParaRPr lang="en-IN" sz="2400" dirty="0" smtClean="0"/>
          </a:p>
          <a:p>
            <a:r>
              <a:rPr lang="en-US" sz="2400" dirty="0" smtClean="0"/>
              <a:t> iii</a:t>
            </a:r>
            <a:r>
              <a:rPr lang="en-US" sz="2400" dirty="0" smtClean="0"/>
              <a:t>) Integration of existing and future RTUs with Main &amp; Backup control Centre.</a:t>
            </a:r>
            <a:endParaRPr lang="en-IN" sz="2400" dirty="0" smtClean="0"/>
          </a:p>
          <a:p>
            <a:r>
              <a:rPr lang="en-US" sz="2400" dirty="0" smtClean="0"/>
              <a:t> iv) Integration of SLDC and Backup SLDC with SRLDC.</a:t>
            </a:r>
            <a:endParaRPr lang="en-IN" sz="2400" dirty="0" smtClean="0"/>
          </a:p>
          <a:p>
            <a:r>
              <a:rPr lang="en-US" sz="2400" dirty="0" smtClean="0"/>
              <a:t> </a:t>
            </a:r>
            <a:r>
              <a:rPr lang="en-US" sz="2400" dirty="0" smtClean="0"/>
              <a:t>v</a:t>
            </a:r>
            <a:r>
              <a:rPr lang="en-US" sz="2400" dirty="0" smtClean="0"/>
              <a:t>) Establishment  of Web, STOA (Short Term Open Access),  ABT scheduling  with  Power Exchange  Interface applications  &amp; CIM compliant  tools &amp; applications  for  DBMS,  at Main &amp; Backup SLDC.</a:t>
            </a:r>
            <a:endParaRPr lang="en-IN" sz="2400" dirty="0" smtClean="0"/>
          </a:p>
          <a:p>
            <a:endParaRPr lang="en-IN" dirty="0"/>
          </a:p>
        </p:txBody>
      </p:sp>
    </p:spTree>
  </p:cSld>
  <p:clrMapOvr>
    <a:masterClrMapping/>
  </p:clrMapOvr>
  <p:transition spd="med">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3" name="Object 1"/>
          <p:cNvGraphicFramePr>
            <a:graphicFrameLocks noChangeAspect="1"/>
          </p:cNvGraphicFramePr>
          <p:nvPr/>
        </p:nvGraphicFramePr>
        <p:xfrm>
          <a:off x="776359" y="865248"/>
          <a:ext cx="7597980" cy="5133770"/>
        </p:xfrm>
        <a:graphic>
          <a:graphicData uri="http://schemas.openxmlformats.org/presentationml/2006/ole">
            <p:oleObj spid="_x0000_s3073" name="Slide" r:id="rId3" imgW="4468368" imgH="3352800" progId="PowerPoint.Slide.8">
              <p:embed/>
            </p:oleObj>
          </a:graphicData>
        </a:graphic>
      </p:graphicFrame>
      <p:sp>
        <p:nvSpPr>
          <p:cNvPr id="7" name="Rectangle 6"/>
          <p:cNvSpPr/>
          <p:nvPr/>
        </p:nvSpPr>
        <p:spPr>
          <a:xfrm>
            <a:off x="374074" y="159372"/>
            <a:ext cx="8423563" cy="461665"/>
          </a:xfrm>
          <a:prstGeom prst="rect">
            <a:avLst/>
          </a:prstGeom>
        </p:spPr>
        <p:txBody>
          <a:bodyPr wrap="square">
            <a:spAutoFit/>
          </a:bodyPr>
          <a:lstStyle/>
          <a:p>
            <a:r>
              <a:rPr lang="en-US" b="1" dirty="0" smtClean="0">
                <a:solidFill>
                  <a:srgbClr val="FF00FF"/>
                </a:solidFill>
              </a:rPr>
              <a:t>Proposed ULD SCADA/EMS Up-gradation Architecture</a:t>
            </a:r>
            <a:endParaRPr lang="en-IN" dirty="0">
              <a:solidFill>
                <a:srgbClr val="FF00FF"/>
              </a:solidFill>
            </a:endParaRPr>
          </a:p>
        </p:txBody>
      </p:sp>
    </p:spTree>
  </p:cSld>
  <p:clrMapOvr>
    <a:masterClrMapping/>
  </p:clrMapOvr>
  <p:transition spd="med">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76200" y="3657600"/>
            <a:ext cx="2241550" cy="2774950"/>
            <a:chOff x="192" y="2140"/>
            <a:chExt cx="1660" cy="1844"/>
          </a:xfrm>
        </p:grpSpPr>
        <p:sp>
          <p:nvSpPr>
            <p:cNvPr id="6179" name="Freeform 3"/>
            <p:cNvSpPr>
              <a:spLocks/>
            </p:cNvSpPr>
            <p:nvPr/>
          </p:nvSpPr>
          <p:spPr bwMode="auto">
            <a:xfrm>
              <a:off x="905" y="2718"/>
              <a:ext cx="570" cy="645"/>
            </a:xfrm>
            <a:custGeom>
              <a:avLst/>
              <a:gdLst>
                <a:gd name="T0" fmla="*/ 1 w 943"/>
                <a:gd name="T1" fmla="*/ 1 h 1266"/>
                <a:gd name="T2" fmla="*/ 1 w 943"/>
                <a:gd name="T3" fmla="*/ 1 h 1266"/>
                <a:gd name="T4" fmla="*/ 1 w 943"/>
                <a:gd name="T5" fmla="*/ 1 h 1266"/>
                <a:gd name="T6" fmla="*/ 1 w 943"/>
                <a:gd name="T7" fmla="*/ 1 h 1266"/>
                <a:gd name="T8" fmla="*/ 1 w 943"/>
                <a:gd name="T9" fmla="*/ 1 h 1266"/>
                <a:gd name="T10" fmla="*/ 1 w 943"/>
                <a:gd name="T11" fmla="*/ 1 h 1266"/>
                <a:gd name="T12" fmla="*/ 1 w 943"/>
                <a:gd name="T13" fmla="*/ 1 h 1266"/>
                <a:gd name="T14" fmla="*/ 1 w 943"/>
                <a:gd name="T15" fmla="*/ 1 h 1266"/>
                <a:gd name="T16" fmla="*/ 1 w 943"/>
                <a:gd name="T17" fmla="*/ 1 h 1266"/>
                <a:gd name="T18" fmla="*/ 1 w 943"/>
                <a:gd name="T19" fmla="*/ 1 h 1266"/>
                <a:gd name="T20" fmla="*/ 1 w 943"/>
                <a:gd name="T21" fmla="*/ 1 h 1266"/>
                <a:gd name="T22" fmla="*/ 1 w 943"/>
                <a:gd name="T23" fmla="*/ 1 h 1266"/>
                <a:gd name="T24" fmla="*/ 1 w 943"/>
                <a:gd name="T25" fmla="*/ 1 h 1266"/>
                <a:gd name="T26" fmla="*/ 1 w 943"/>
                <a:gd name="T27" fmla="*/ 1 h 1266"/>
                <a:gd name="T28" fmla="*/ 1 w 943"/>
                <a:gd name="T29" fmla="*/ 1 h 1266"/>
                <a:gd name="T30" fmla="*/ 1 w 943"/>
                <a:gd name="T31" fmla="*/ 1 h 1266"/>
                <a:gd name="T32" fmla="*/ 1 w 943"/>
                <a:gd name="T33" fmla="*/ 1 h 1266"/>
                <a:gd name="T34" fmla="*/ 1 w 943"/>
                <a:gd name="T35" fmla="*/ 1 h 1266"/>
                <a:gd name="T36" fmla="*/ 1 w 943"/>
                <a:gd name="T37" fmla="*/ 1 h 1266"/>
                <a:gd name="T38" fmla="*/ 1 w 943"/>
                <a:gd name="T39" fmla="*/ 1 h 1266"/>
                <a:gd name="T40" fmla="*/ 1 w 943"/>
                <a:gd name="T41" fmla="*/ 1 h 1266"/>
                <a:gd name="T42" fmla="*/ 1 w 943"/>
                <a:gd name="T43" fmla="*/ 1 h 1266"/>
                <a:gd name="T44" fmla="*/ 1 w 943"/>
                <a:gd name="T45" fmla="*/ 1 h 1266"/>
                <a:gd name="T46" fmla="*/ 1 w 943"/>
                <a:gd name="T47" fmla="*/ 1 h 1266"/>
                <a:gd name="T48" fmla="*/ 1 w 943"/>
                <a:gd name="T49" fmla="*/ 1 h 1266"/>
                <a:gd name="T50" fmla="*/ 1 w 943"/>
                <a:gd name="T51" fmla="*/ 1 h 1266"/>
                <a:gd name="T52" fmla="*/ 1 w 943"/>
                <a:gd name="T53" fmla="*/ 1 h 1266"/>
                <a:gd name="T54" fmla="*/ 1 w 943"/>
                <a:gd name="T55" fmla="*/ 1 h 1266"/>
                <a:gd name="T56" fmla="*/ 1 w 943"/>
                <a:gd name="T57" fmla="*/ 1 h 1266"/>
                <a:gd name="T58" fmla="*/ 1 w 943"/>
                <a:gd name="T59" fmla="*/ 1 h 1266"/>
                <a:gd name="T60" fmla="*/ 1 w 943"/>
                <a:gd name="T61" fmla="*/ 1 h 1266"/>
                <a:gd name="T62" fmla="*/ 1 w 943"/>
                <a:gd name="T63" fmla="*/ 1 h 1266"/>
                <a:gd name="T64" fmla="*/ 1 w 943"/>
                <a:gd name="T65" fmla="*/ 1 h 1266"/>
                <a:gd name="T66" fmla="*/ 1 w 943"/>
                <a:gd name="T67" fmla="*/ 1 h 1266"/>
                <a:gd name="T68" fmla="*/ 1 w 943"/>
                <a:gd name="T69" fmla="*/ 1 h 1266"/>
                <a:gd name="T70" fmla="*/ 1 w 943"/>
                <a:gd name="T71" fmla="*/ 1 h 1266"/>
                <a:gd name="T72" fmla="*/ 1 w 943"/>
                <a:gd name="T73" fmla="*/ 1 h 1266"/>
                <a:gd name="T74" fmla="*/ 1 w 943"/>
                <a:gd name="T75" fmla="*/ 1 h 1266"/>
                <a:gd name="T76" fmla="*/ 1 w 943"/>
                <a:gd name="T77" fmla="*/ 1 h 1266"/>
                <a:gd name="T78" fmla="*/ 1 w 943"/>
                <a:gd name="T79" fmla="*/ 1 h 1266"/>
                <a:gd name="T80" fmla="*/ 1 w 943"/>
                <a:gd name="T81" fmla="*/ 1 h 1266"/>
                <a:gd name="T82" fmla="*/ 1 w 943"/>
                <a:gd name="T83" fmla="*/ 1 h 1266"/>
                <a:gd name="T84" fmla="*/ 1 w 943"/>
                <a:gd name="T85" fmla="*/ 1 h 1266"/>
                <a:gd name="T86" fmla="*/ 1 w 943"/>
                <a:gd name="T87" fmla="*/ 1 h 12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3"/>
                <a:gd name="T133" fmla="*/ 0 h 1266"/>
                <a:gd name="T134" fmla="*/ 943 w 943"/>
                <a:gd name="T135" fmla="*/ 1266 h 12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3" h="1266">
                  <a:moveTo>
                    <a:pt x="289" y="102"/>
                  </a:moveTo>
                  <a:cubicBezTo>
                    <a:pt x="327" y="77"/>
                    <a:pt x="343" y="84"/>
                    <a:pt x="379" y="108"/>
                  </a:cubicBezTo>
                  <a:cubicBezTo>
                    <a:pt x="391" y="143"/>
                    <a:pt x="405" y="152"/>
                    <a:pt x="439" y="162"/>
                  </a:cubicBezTo>
                  <a:cubicBezTo>
                    <a:pt x="451" y="166"/>
                    <a:pt x="475" y="174"/>
                    <a:pt x="475" y="174"/>
                  </a:cubicBezTo>
                  <a:cubicBezTo>
                    <a:pt x="481" y="172"/>
                    <a:pt x="487" y="166"/>
                    <a:pt x="493" y="168"/>
                  </a:cubicBezTo>
                  <a:cubicBezTo>
                    <a:pt x="531" y="181"/>
                    <a:pt x="517" y="194"/>
                    <a:pt x="547" y="198"/>
                  </a:cubicBezTo>
                  <a:cubicBezTo>
                    <a:pt x="571" y="201"/>
                    <a:pt x="595" y="202"/>
                    <a:pt x="619" y="204"/>
                  </a:cubicBezTo>
                  <a:cubicBezTo>
                    <a:pt x="625" y="202"/>
                    <a:pt x="631" y="197"/>
                    <a:pt x="637" y="198"/>
                  </a:cubicBezTo>
                  <a:cubicBezTo>
                    <a:pt x="650" y="199"/>
                    <a:pt x="673" y="210"/>
                    <a:pt x="673" y="210"/>
                  </a:cubicBezTo>
                  <a:cubicBezTo>
                    <a:pt x="701" y="201"/>
                    <a:pt x="723" y="213"/>
                    <a:pt x="751" y="204"/>
                  </a:cubicBezTo>
                  <a:cubicBezTo>
                    <a:pt x="774" y="181"/>
                    <a:pt x="773" y="192"/>
                    <a:pt x="763" y="156"/>
                  </a:cubicBezTo>
                  <a:cubicBezTo>
                    <a:pt x="760" y="144"/>
                    <a:pt x="751" y="120"/>
                    <a:pt x="751" y="120"/>
                  </a:cubicBezTo>
                  <a:cubicBezTo>
                    <a:pt x="768" y="69"/>
                    <a:pt x="759" y="19"/>
                    <a:pt x="817" y="0"/>
                  </a:cubicBezTo>
                  <a:cubicBezTo>
                    <a:pt x="848" y="10"/>
                    <a:pt x="843" y="28"/>
                    <a:pt x="835" y="60"/>
                  </a:cubicBezTo>
                  <a:cubicBezTo>
                    <a:pt x="832" y="72"/>
                    <a:pt x="823" y="96"/>
                    <a:pt x="823" y="96"/>
                  </a:cubicBezTo>
                  <a:cubicBezTo>
                    <a:pt x="831" y="119"/>
                    <a:pt x="835" y="131"/>
                    <a:pt x="859" y="138"/>
                  </a:cubicBezTo>
                  <a:cubicBezTo>
                    <a:pt x="875" y="142"/>
                    <a:pt x="907" y="150"/>
                    <a:pt x="907" y="150"/>
                  </a:cubicBezTo>
                  <a:cubicBezTo>
                    <a:pt x="928" y="164"/>
                    <a:pt x="935" y="174"/>
                    <a:pt x="943" y="198"/>
                  </a:cubicBezTo>
                  <a:cubicBezTo>
                    <a:pt x="937" y="229"/>
                    <a:pt x="939" y="241"/>
                    <a:pt x="913" y="258"/>
                  </a:cubicBezTo>
                  <a:cubicBezTo>
                    <a:pt x="889" y="250"/>
                    <a:pt x="885" y="240"/>
                    <a:pt x="877" y="216"/>
                  </a:cubicBezTo>
                  <a:cubicBezTo>
                    <a:pt x="845" y="227"/>
                    <a:pt x="867" y="235"/>
                    <a:pt x="835" y="246"/>
                  </a:cubicBezTo>
                  <a:cubicBezTo>
                    <a:pt x="831" y="240"/>
                    <a:pt x="826" y="234"/>
                    <a:pt x="823" y="228"/>
                  </a:cubicBezTo>
                  <a:cubicBezTo>
                    <a:pt x="820" y="222"/>
                    <a:pt x="823" y="210"/>
                    <a:pt x="817" y="210"/>
                  </a:cubicBezTo>
                  <a:cubicBezTo>
                    <a:pt x="810" y="210"/>
                    <a:pt x="811" y="223"/>
                    <a:pt x="805" y="228"/>
                  </a:cubicBezTo>
                  <a:cubicBezTo>
                    <a:pt x="800" y="232"/>
                    <a:pt x="793" y="232"/>
                    <a:pt x="787" y="234"/>
                  </a:cubicBezTo>
                  <a:cubicBezTo>
                    <a:pt x="778" y="260"/>
                    <a:pt x="776" y="278"/>
                    <a:pt x="805" y="288"/>
                  </a:cubicBezTo>
                  <a:cubicBezTo>
                    <a:pt x="822" y="314"/>
                    <a:pt x="843" y="323"/>
                    <a:pt x="853" y="354"/>
                  </a:cubicBezTo>
                  <a:cubicBezTo>
                    <a:pt x="822" y="364"/>
                    <a:pt x="826" y="372"/>
                    <a:pt x="805" y="390"/>
                  </a:cubicBezTo>
                  <a:cubicBezTo>
                    <a:pt x="794" y="399"/>
                    <a:pt x="769" y="414"/>
                    <a:pt x="769" y="414"/>
                  </a:cubicBezTo>
                  <a:cubicBezTo>
                    <a:pt x="779" y="453"/>
                    <a:pt x="766" y="429"/>
                    <a:pt x="793" y="444"/>
                  </a:cubicBezTo>
                  <a:cubicBezTo>
                    <a:pt x="806" y="451"/>
                    <a:pt x="829" y="468"/>
                    <a:pt x="829" y="468"/>
                  </a:cubicBezTo>
                  <a:cubicBezTo>
                    <a:pt x="833" y="480"/>
                    <a:pt x="845" y="492"/>
                    <a:pt x="841" y="504"/>
                  </a:cubicBezTo>
                  <a:cubicBezTo>
                    <a:pt x="837" y="516"/>
                    <a:pt x="829" y="540"/>
                    <a:pt x="829" y="540"/>
                  </a:cubicBezTo>
                  <a:cubicBezTo>
                    <a:pt x="843" y="583"/>
                    <a:pt x="834" y="565"/>
                    <a:pt x="853" y="594"/>
                  </a:cubicBezTo>
                  <a:cubicBezTo>
                    <a:pt x="855" y="604"/>
                    <a:pt x="856" y="614"/>
                    <a:pt x="859" y="624"/>
                  </a:cubicBezTo>
                  <a:cubicBezTo>
                    <a:pt x="862" y="636"/>
                    <a:pt x="871" y="660"/>
                    <a:pt x="871" y="660"/>
                  </a:cubicBezTo>
                  <a:cubicBezTo>
                    <a:pt x="876" y="714"/>
                    <a:pt x="887" y="744"/>
                    <a:pt x="877" y="798"/>
                  </a:cubicBezTo>
                  <a:cubicBezTo>
                    <a:pt x="875" y="810"/>
                    <a:pt x="865" y="834"/>
                    <a:pt x="865" y="834"/>
                  </a:cubicBezTo>
                  <a:cubicBezTo>
                    <a:pt x="858" y="829"/>
                    <a:pt x="840" y="815"/>
                    <a:pt x="829" y="816"/>
                  </a:cubicBezTo>
                  <a:cubicBezTo>
                    <a:pt x="816" y="817"/>
                    <a:pt x="793" y="828"/>
                    <a:pt x="793" y="828"/>
                  </a:cubicBezTo>
                  <a:cubicBezTo>
                    <a:pt x="768" y="791"/>
                    <a:pt x="807" y="782"/>
                    <a:pt x="769" y="756"/>
                  </a:cubicBezTo>
                  <a:cubicBezTo>
                    <a:pt x="756" y="796"/>
                    <a:pt x="739" y="812"/>
                    <a:pt x="703" y="828"/>
                  </a:cubicBezTo>
                  <a:cubicBezTo>
                    <a:pt x="691" y="833"/>
                    <a:pt x="667" y="840"/>
                    <a:pt x="667" y="840"/>
                  </a:cubicBezTo>
                  <a:cubicBezTo>
                    <a:pt x="648" y="869"/>
                    <a:pt x="657" y="851"/>
                    <a:pt x="643" y="894"/>
                  </a:cubicBezTo>
                  <a:cubicBezTo>
                    <a:pt x="641" y="900"/>
                    <a:pt x="637" y="912"/>
                    <a:pt x="637" y="912"/>
                  </a:cubicBezTo>
                  <a:cubicBezTo>
                    <a:pt x="648" y="944"/>
                    <a:pt x="638" y="961"/>
                    <a:pt x="613" y="978"/>
                  </a:cubicBezTo>
                  <a:cubicBezTo>
                    <a:pt x="599" y="1000"/>
                    <a:pt x="586" y="1000"/>
                    <a:pt x="565" y="1014"/>
                  </a:cubicBezTo>
                  <a:cubicBezTo>
                    <a:pt x="563" y="1020"/>
                    <a:pt x="564" y="1028"/>
                    <a:pt x="559" y="1032"/>
                  </a:cubicBezTo>
                  <a:cubicBezTo>
                    <a:pt x="541" y="1045"/>
                    <a:pt x="502" y="1049"/>
                    <a:pt x="481" y="1056"/>
                  </a:cubicBezTo>
                  <a:cubicBezTo>
                    <a:pt x="481" y="1056"/>
                    <a:pt x="515" y="1018"/>
                    <a:pt x="475" y="1026"/>
                  </a:cubicBezTo>
                  <a:cubicBezTo>
                    <a:pt x="465" y="1028"/>
                    <a:pt x="460" y="1056"/>
                    <a:pt x="457" y="1062"/>
                  </a:cubicBezTo>
                  <a:cubicBezTo>
                    <a:pt x="447" y="1082"/>
                    <a:pt x="445" y="1080"/>
                    <a:pt x="427" y="1092"/>
                  </a:cubicBezTo>
                  <a:cubicBezTo>
                    <a:pt x="413" y="1113"/>
                    <a:pt x="403" y="1120"/>
                    <a:pt x="379" y="1128"/>
                  </a:cubicBezTo>
                  <a:cubicBezTo>
                    <a:pt x="352" y="1169"/>
                    <a:pt x="341" y="1150"/>
                    <a:pt x="313" y="1122"/>
                  </a:cubicBezTo>
                  <a:cubicBezTo>
                    <a:pt x="297" y="1124"/>
                    <a:pt x="281" y="1124"/>
                    <a:pt x="265" y="1128"/>
                  </a:cubicBezTo>
                  <a:cubicBezTo>
                    <a:pt x="245" y="1133"/>
                    <a:pt x="234" y="1159"/>
                    <a:pt x="217" y="1170"/>
                  </a:cubicBezTo>
                  <a:cubicBezTo>
                    <a:pt x="215" y="1182"/>
                    <a:pt x="216" y="1212"/>
                    <a:pt x="193" y="1212"/>
                  </a:cubicBezTo>
                  <a:cubicBezTo>
                    <a:pt x="180" y="1212"/>
                    <a:pt x="157" y="1200"/>
                    <a:pt x="157" y="1200"/>
                  </a:cubicBezTo>
                  <a:cubicBezTo>
                    <a:pt x="153" y="1206"/>
                    <a:pt x="148" y="1211"/>
                    <a:pt x="145" y="1218"/>
                  </a:cubicBezTo>
                  <a:cubicBezTo>
                    <a:pt x="142" y="1226"/>
                    <a:pt x="145" y="1237"/>
                    <a:pt x="139" y="1242"/>
                  </a:cubicBezTo>
                  <a:cubicBezTo>
                    <a:pt x="124" y="1255"/>
                    <a:pt x="101" y="1255"/>
                    <a:pt x="85" y="1266"/>
                  </a:cubicBezTo>
                  <a:cubicBezTo>
                    <a:pt x="15" y="1259"/>
                    <a:pt x="0" y="1260"/>
                    <a:pt x="61" y="1230"/>
                  </a:cubicBezTo>
                  <a:cubicBezTo>
                    <a:pt x="79" y="1203"/>
                    <a:pt x="96" y="1170"/>
                    <a:pt x="109" y="1140"/>
                  </a:cubicBezTo>
                  <a:cubicBezTo>
                    <a:pt x="114" y="1128"/>
                    <a:pt x="121" y="1104"/>
                    <a:pt x="121" y="1104"/>
                  </a:cubicBezTo>
                  <a:cubicBezTo>
                    <a:pt x="107" y="1063"/>
                    <a:pt x="123" y="1113"/>
                    <a:pt x="109" y="1044"/>
                  </a:cubicBezTo>
                  <a:cubicBezTo>
                    <a:pt x="108" y="1038"/>
                    <a:pt x="106" y="1032"/>
                    <a:pt x="103" y="1026"/>
                  </a:cubicBezTo>
                  <a:cubicBezTo>
                    <a:pt x="100" y="1020"/>
                    <a:pt x="84" y="1010"/>
                    <a:pt x="91" y="1008"/>
                  </a:cubicBezTo>
                  <a:cubicBezTo>
                    <a:pt x="107" y="1004"/>
                    <a:pt x="132" y="1023"/>
                    <a:pt x="145" y="1032"/>
                  </a:cubicBezTo>
                  <a:cubicBezTo>
                    <a:pt x="155" y="1030"/>
                    <a:pt x="169" y="1034"/>
                    <a:pt x="175" y="1026"/>
                  </a:cubicBezTo>
                  <a:cubicBezTo>
                    <a:pt x="189" y="1009"/>
                    <a:pt x="145" y="966"/>
                    <a:pt x="145" y="966"/>
                  </a:cubicBezTo>
                  <a:cubicBezTo>
                    <a:pt x="143" y="958"/>
                    <a:pt x="139" y="950"/>
                    <a:pt x="139" y="942"/>
                  </a:cubicBezTo>
                  <a:cubicBezTo>
                    <a:pt x="139" y="867"/>
                    <a:pt x="156" y="883"/>
                    <a:pt x="223" y="876"/>
                  </a:cubicBezTo>
                  <a:cubicBezTo>
                    <a:pt x="235" y="858"/>
                    <a:pt x="247" y="840"/>
                    <a:pt x="259" y="822"/>
                  </a:cubicBezTo>
                  <a:cubicBezTo>
                    <a:pt x="263" y="816"/>
                    <a:pt x="271" y="804"/>
                    <a:pt x="271" y="804"/>
                  </a:cubicBezTo>
                  <a:cubicBezTo>
                    <a:pt x="280" y="769"/>
                    <a:pt x="295" y="732"/>
                    <a:pt x="331" y="720"/>
                  </a:cubicBezTo>
                  <a:cubicBezTo>
                    <a:pt x="345" y="677"/>
                    <a:pt x="336" y="695"/>
                    <a:pt x="355" y="666"/>
                  </a:cubicBezTo>
                  <a:cubicBezTo>
                    <a:pt x="345" y="637"/>
                    <a:pt x="350" y="610"/>
                    <a:pt x="319" y="600"/>
                  </a:cubicBezTo>
                  <a:cubicBezTo>
                    <a:pt x="321" y="594"/>
                    <a:pt x="329" y="587"/>
                    <a:pt x="325" y="582"/>
                  </a:cubicBezTo>
                  <a:cubicBezTo>
                    <a:pt x="317" y="570"/>
                    <a:pt x="289" y="558"/>
                    <a:pt x="289" y="558"/>
                  </a:cubicBezTo>
                  <a:cubicBezTo>
                    <a:pt x="276" y="538"/>
                    <a:pt x="260" y="530"/>
                    <a:pt x="247" y="510"/>
                  </a:cubicBezTo>
                  <a:cubicBezTo>
                    <a:pt x="254" y="490"/>
                    <a:pt x="264" y="476"/>
                    <a:pt x="271" y="456"/>
                  </a:cubicBezTo>
                  <a:cubicBezTo>
                    <a:pt x="265" y="452"/>
                    <a:pt x="253" y="451"/>
                    <a:pt x="253" y="444"/>
                  </a:cubicBezTo>
                  <a:cubicBezTo>
                    <a:pt x="253" y="412"/>
                    <a:pt x="301" y="452"/>
                    <a:pt x="253" y="420"/>
                  </a:cubicBezTo>
                  <a:cubicBezTo>
                    <a:pt x="237" y="372"/>
                    <a:pt x="229" y="370"/>
                    <a:pt x="289" y="360"/>
                  </a:cubicBezTo>
                  <a:cubicBezTo>
                    <a:pt x="305" y="313"/>
                    <a:pt x="330" y="315"/>
                    <a:pt x="373" y="306"/>
                  </a:cubicBezTo>
                  <a:cubicBezTo>
                    <a:pt x="348" y="289"/>
                    <a:pt x="334" y="268"/>
                    <a:pt x="325" y="240"/>
                  </a:cubicBezTo>
                  <a:cubicBezTo>
                    <a:pt x="339" y="186"/>
                    <a:pt x="332" y="208"/>
                    <a:pt x="343" y="174"/>
                  </a:cubicBezTo>
                  <a:cubicBezTo>
                    <a:pt x="330" y="154"/>
                    <a:pt x="314" y="146"/>
                    <a:pt x="301" y="126"/>
                  </a:cubicBezTo>
                  <a:cubicBezTo>
                    <a:pt x="309" y="102"/>
                    <a:pt x="313" y="110"/>
                    <a:pt x="289" y="102"/>
                  </a:cubicBezTo>
                  <a:close/>
                </a:path>
              </a:pathLst>
            </a:custGeom>
            <a:gradFill rotWithShape="0">
              <a:gsLst>
                <a:gs pos="0">
                  <a:srgbClr val="0000CC"/>
                </a:gs>
                <a:gs pos="100000">
                  <a:srgbClr val="FFFFFF"/>
                </a:gs>
              </a:gsLst>
              <a:lin ang="5400000" scaled="1"/>
            </a:gradFill>
            <a:ln w="63500">
              <a:solidFill>
                <a:srgbClr val="000000"/>
              </a:solidFill>
              <a:round/>
              <a:headEnd/>
              <a:tailEnd/>
            </a:ln>
          </p:spPr>
          <p:txBody>
            <a:bodyPr/>
            <a:lstStyle/>
            <a:p>
              <a:endParaRPr lang="en-IN"/>
            </a:p>
          </p:txBody>
        </p:sp>
        <p:sp>
          <p:nvSpPr>
            <p:cNvPr id="6180" name="Freeform 4"/>
            <p:cNvSpPr>
              <a:spLocks/>
            </p:cNvSpPr>
            <p:nvPr/>
          </p:nvSpPr>
          <p:spPr bwMode="auto">
            <a:xfrm>
              <a:off x="477" y="3240"/>
              <a:ext cx="642" cy="744"/>
            </a:xfrm>
            <a:custGeom>
              <a:avLst/>
              <a:gdLst>
                <a:gd name="T0" fmla="*/ 1 w 1236"/>
                <a:gd name="T1" fmla="*/ 1 h 1460"/>
                <a:gd name="T2" fmla="*/ 1 w 1236"/>
                <a:gd name="T3" fmla="*/ 1 h 1460"/>
                <a:gd name="T4" fmla="*/ 1 w 1236"/>
                <a:gd name="T5" fmla="*/ 1 h 1460"/>
                <a:gd name="T6" fmla="*/ 1 w 1236"/>
                <a:gd name="T7" fmla="*/ 1 h 1460"/>
                <a:gd name="T8" fmla="*/ 1 w 1236"/>
                <a:gd name="T9" fmla="*/ 1 h 1460"/>
                <a:gd name="T10" fmla="*/ 1 w 1236"/>
                <a:gd name="T11" fmla="*/ 1 h 1460"/>
                <a:gd name="T12" fmla="*/ 1 w 1236"/>
                <a:gd name="T13" fmla="*/ 1 h 1460"/>
                <a:gd name="T14" fmla="*/ 1 w 1236"/>
                <a:gd name="T15" fmla="*/ 1 h 1460"/>
                <a:gd name="T16" fmla="*/ 1 w 1236"/>
                <a:gd name="T17" fmla="*/ 1 h 1460"/>
                <a:gd name="T18" fmla="*/ 1 w 1236"/>
                <a:gd name="T19" fmla="*/ 1 h 1460"/>
                <a:gd name="T20" fmla="*/ 1 w 1236"/>
                <a:gd name="T21" fmla="*/ 1 h 1460"/>
                <a:gd name="T22" fmla="*/ 1 w 1236"/>
                <a:gd name="T23" fmla="*/ 1 h 1460"/>
                <a:gd name="T24" fmla="*/ 1 w 1236"/>
                <a:gd name="T25" fmla="*/ 1 h 1460"/>
                <a:gd name="T26" fmla="*/ 1 w 1236"/>
                <a:gd name="T27" fmla="*/ 1 h 1460"/>
                <a:gd name="T28" fmla="*/ 1 w 1236"/>
                <a:gd name="T29" fmla="*/ 1 h 1460"/>
                <a:gd name="T30" fmla="*/ 1 w 1236"/>
                <a:gd name="T31" fmla="*/ 1 h 1460"/>
                <a:gd name="T32" fmla="*/ 1 w 1236"/>
                <a:gd name="T33" fmla="*/ 1 h 1460"/>
                <a:gd name="T34" fmla="*/ 1 w 1236"/>
                <a:gd name="T35" fmla="*/ 1 h 1460"/>
                <a:gd name="T36" fmla="*/ 1 w 1236"/>
                <a:gd name="T37" fmla="*/ 1 h 1460"/>
                <a:gd name="T38" fmla="*/ 1 w 1236"/>
                <a:gd name="T39" fmla="*/ 1 h 1460"/>
                <a:gd name="T40" fmla="*/ 1 w 1236"/>
                <a:gd name="T41" fmla="*/ 1 h 1460"/>
                <a:gd name="T42" fmla="*/ 1 w 1236"/>
                <a:gd name="T43" fmla="*/ 1 h 1460"/>
                <a:gd name="T44" fmla="*/ 1 w 1236"/>
                <a:gd name="T45" fmla="*/ 1 h 1460"/>
                <a:gd name="T46" fmla="*/ 1 w 1236"/>
                <a:gd name="T47" fmla="*/ 1 h 1460"/>
                <a:gd name="T48" fmla="*/ 1 w 1236"/>
                <a:gd name="T49" fmla="*/ 1 h 1460"/>
                <a:gd name="T50" fmla="*/ 1 w 1236"/>
                <a:gd name="T51" fmla="*/ 1 h 1460"/>
                <a:gd name="T52" fmla="*/ 1 w 1236"/>
                <a:gd name="T53" fmla="*/ 1 h 1460"/>
                <a:gd name="T54" fmla="*/ 1 w 1236"/>
                <a:gd name="T55" fmla="*/ 1 h 1460"/>
                <a:gd name="T56" fmla="*/ 1 w 1236"/>
                <a:gd name="T57" fmla="*/ 1 h 1460"/>
                <a:gd name="T58" fmla="*/ 1 w 1236"/>
                <a:gd name="T59" fmla="*/ 1 h 1460"/>
                <a:gd name="T60" fmla="*/ 1 w 1236"/>
                <a:gd name="T61" fmla="*/ 1 h 1460"/>
                <a:gd name="T62" fmla="*/ 1 w 1236"/>
                <a:gd name="T63" fmla="*/ 1 h 1460"/>
                <a:gd name="T64" fmla="*/ 1 w 1236"/>
                <a:gd name="T65" fmla="*/ 1 h 1460"/>
                <a:gd name="T66" fmla="*/ 1 w 1236"/>
                <a:gd name="T67" fmla="*/ 1 h 1460"/>
                <a:gd name="T68" fmla="*/ 1 w 1236"/>
                <a:gd name="T69" fmla="*/ 1 h 1460"/>
                <a:gd name="T70" fmla="*/ 1 w 1236"/>
                <a:gd name="T71" fmla="*/ 1 h 1460"/>
                <a:gd name="T72" fmla="*/ 1 w 1236"/>
                <a:gd name="T73" fmla="*/ 1 h 1460"/>
                <a:gd name="T74" fmla="*/ 1 w 1236"/>
                <a:gd name="T75" fmla="*/ 1 h 1460"/>
                <a:gd name="T76" fmla="*/ 1 w 1236"/>
                <a:gd name="T77" fmla="*/ 1 h 1460"/>
                <a:gd name="T78" fmla="*/ 1 w 1236"/>
                <a:gd name="T79" fmla="*/ 1 h 1460"/>
                <a:gd name="T80" fmla="*/ 1 w 1236"/>
                <a:gd name="T81" fmla="*/ 1 h 1460"/>
                <a:gd name="T82" fmla="*/ 1 w 1236"/>
                <a:gd name="T83" fmla="*/ 1 h 1460"/>
                <a:gd name="T84" fmla="*/ 1 w 1236"/>
                <a:gd name="T85" fmla="*/ 1 h 1460"/>
                <a:gd name="T86" fmla="*/ 1 w 1236"/>
                <a:gd name="T87" fmla="*/ 1 h 1460"/>
                <a:gd name="T88" fmla="*/ 1 w 1236"/>
                <a:gd name="T89" fmla="*/ 1 h 1460"/>
                <a:gd name="T90" fmla="*/ 1 w 1236"/>
                <a:gd name="T91" fmla="*/ 1 h 1460"/>
                <a:gd name="T92" fmla="*/ 1 w 1236"/>
                <a:gd name="T93" fmla="*/ 1 h 1460"/>
                <a:gd name="T94" fmla="*/ 1 w 1236"/>
                <a:gd name="T95" fmla="*/ 1 h 14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36"/>
                <a:gd name="T145" fmla="*/ 0 h 1460"/>
                <a:gd name="T146" fmla="*/ 1236 w 1236"/>
                <a:gd name="T147" fmla="*/ 1460 h 14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36" h="1460">
                  <a:moveTo>
                    <a:pt x="9" y="569"/>
                  </a:moveTo>
                  <a:cubicBezTo>
                    <a:pt x="13" y="553"/>
                    <a:pt x="17" y="537"/>
                    <a:pt x="21" y="521"/>
                  </a:cubicBezTo>
                  <a:cubicBezTo>
                    <a:pt x="24" y="509"/>
                    <a:pt x="33" y="485"/>
                    <a:pt x="33" y="485"/>
                  </a:cubicBezTo>
                  <a:cubicBezTo>
                    <a:pt x="0" y="474"/>
                    <a:pt x="18" y="466"/>
                    <a:pt x="33" y="443"/>
                  </a:cubicBezTo>
                  <a:cubicBezTo>
                    <a:pt x="41" y="360"/>
                    <a:pt x="33" y="397"/>
                    <a:pt x="81" y="365"/>
                  </a:cubicBezTo>
                  <a:cubicBezTo>
                    <a:pt x="95" y="367"/>
                    <a:pt x="91" y="340"/>
                    <a:pt x="105" y="343"/>
                  </a:cubicBezTo>
                  <a:cubicBezTo>
                    <a:pt x="111" y="344"/>
                    <a:pt x="110" y="293"/>
                    <a:pt x="131" y="326"/>
                  </a:cubicBezTo>
                  <a:cubicBezTo>
                    <a:pt x="135" y="322"/>
                    <a:pt x="137" y="365"/>
                    <a:pt x="135" y="359"/>
                  </a:cubicBezTo>
                  <a:cubicBezTo>
                    <a:pt x="137" y="343"/>
                    <a:pt x="135" y="326"/>
                    <a:pt x="141" y="311"/>
                  </a:cubicBezTo>
                  <a:cubicBezTo>
                    <a:pt x="143" y="302"/>
                    <a:pt x="145" y="315"/>
                    <a:pt x="153" y="314"/>
                  </a:cubicBezTo>
                  <a:cubicBezTo>
                    <a:pt x="161" y="313"/>
                    <a:pt x="176" y="310"/>
                    <a:pt x="189" y="305"/>
                  </a:cubicBezTo>
                  <a:cubicBezTo>
                    <a:pt x="202" y="300"/>
                    <a:pt x="215" y="288"/>
                    <a:pt x="231" y="281"/>
                  </a:cubicBezTo>
                  <a:cubicBezTo>
                    <a:pt x="253" y="264"/>
                    <a:pt x="270" y="285"/>
                    <a:pt x="285" y="263"/>
                  </a:cubicBezTo>
                  <a:cubicBezTo>
                    <a:pt x="298" y="210"/>
                    <a:pt x="278" y="235"/>
                    <a:pt x="357" y="209"/>
                  </a:cubicBezTo>
                  <a:cubicBezTo>
                    <a:pt x="363" y="207"/>
                    <a:pt x="358" y="194"/>
                    <a:pt x="363" y="191"/>
                  </a:cubicBezTo>
                  <a:cubicBezTo>
                    <a:pt x="374" y="185"/>
                    <a:pt x="387" y="187"/>
                    <a:pt x="399" y="185"/>
                  </a:cubicBezTo>
                  <a:cubicBezTo>
                    <a:pt x="407" y="173"/>
                    <a:pt x="415" y="161"/>
                    <a:pt x="423" y="149"/>
                  </a:cubicBezTo>
                  <a:cubicBezTo>
                    <a:pt x="445" y="117"/>
                    <a:pt x="419" y="100"/>
                    <a:pt x="471" y="83"/>
                  </a:cubicBezTo>
                  <a:cubicBezTo>
                    <a:pt x="487" y="67"/>
                    <a:pt x="496" y="29"/>
                    <a:pt x="513" y="23"/>
                  </a:cubicBezTo>
                  <a:cubicBezTo>
                    <a:pt x="530" y="17"/>
                    <a:pt x="549" y="19"/>
                    <a:pt x="567" y="17"/>
                  </a:cubicBezTo>
                  <a:cubicBezTo>
                    <a:pt x="601" y="0"/>
                    <a:pt x="608" y="9"/>
                    <a:pt x="639" y="23"/>
                  </a:cubicBezTo>
                  <a:cubicBezTo>
                    <a:pt x="651" y="28"/>
                    <a:pt x="675" y="35"/>
                    <a:pt x="675" y="35"/>
                  </a:cubicBezTo>
                  <a:cubicBezTo>
                    <a:pt x="687" y="47"/>
                    <a:pt x="705" y="53"/>
                    <a:pt x="717" y="65"/>
                  </a:cubicBezTo>
                  <a:cubicBezTo>
                    <a:pt x="725" y="71"/>
                    <a:pt x="696" y="74"/>
                    <a:pt x="696" y="82"/>
                  </a:cubicBezTo>
                  <a:cubicBezTo>
                    <a:pt x="696" y="90"/>
                    <a:pt x="707" y="103"/>
                    <a:pt x="717" y="113"/>
                  </a:cubicBezTo>
                  <a:cubicBezTo>
                    <a:pt x="719" y="121"/>
                    <a:pt x="748" y="137"/>
                    <a:pt x="753" y="143"/>
                  </a:cubicBezTo>
                  <a:cubicBezTo>
                    <a:pt x="757" y="148"/>
                    <a:pt x="765" y="147"/>
                    <a:pt x="771" y="149"/>
                  </a:cubicBezTo>
                  <a:cubicBezTo>
                    <a:pt x="773" y="161"/>
                    <a:pt x="770" y="175"/>
                    <a:pt x="777" y="185"/>
                  </a:cubicBezTo>
                  <a:cubicBezTo>
                    <a:pt x="781" y="190"/>
                    <a:pt x="778" y="171"/>
                    <a:pt x="783" y="167"/>
                  </a:cubicBezTo>
                  <a:cubicBezTo>
                    <a:pt x="789" y="162"/>
                    <a:pt x="793" y="187"/>
                    <a:pt x="801" y="185"/>
                  </a:cubicBezTo>
                  <a:cubicBezTo>
                    <a:pt x="802" y="192"/>
                    <a:pt x="811" y="207"/>
                    <a:pt x="813" y="218"/>
                  </a:cubicBezTo>
                  <a:cubicBezTo>
                    <a:pt x="815" y="229"/>
                    <a:pt x="808" y="248"/>
                    <a:pt x="813" y="251"/>
                  </a:cubicBezTo>
                  <a:lnTo>
                    <a:pt x="842" y="238"/>
                  </a:lnTo>
                  <a:lnTo>
                    <a:pt x="887" y="245"/>
                  </a:lnTo>
                  <a:cubicBezTo>
                    <a:pt x="900" y="242"/>
                    <a:pt x="910" y="226"/>
                    <a:pt x="921" y="221"/>
                  </a:cubicBezTo>
                  <a:cubicBezTo>
                    <a:pt x="932" y="216"/>
                    <a:pt x="940" y="225"/>
                    <a:pt x="951" y="215"/>
                  </a:cubicBezTo>
                  <a:cubicBezTo>
                    <a:pt x="971" y="208"/>
                    <a:pt x="966" y="165"/>
                    <a:pt x="986" y="158"/>
                  </a:cubicBezTo>
                  <a:cubicBezTo>
                    <a:pt x="997" y="146"/>
                    <a:pt x="995" y="176"/>
                    <a:pt x="1005" y="178"/>
                  </a:cubicBezTo>
                  <a:cubicBezTo>
                    <a:pt x="1012" y="179"/>
                    <a:pt x="1019" y="167"/>
                    <a:pt x="1026" y="166"/>
                  </a:cubicBezTo>
                  <a:cubicBezTo>
                    <a:pt x="1033" y="165"/>
                    <a:pt x="1045" y="177"/>
                    <a:pt x="1049" y="172"/>
                  </a:cubicBezTo>
                  <a:cubicBezTo>
                    <a:pt x="1053" y="167"/>
                    <a:pt x="1045" y="145"/>
                    <a:pt x="1050" y="137"/>
                  </a:cubicBezTo>
                  <a:cubicBezTo>
                    <a:pt x="1055" y="129"/>
                    <a:pt x="1071" y="131"/>
                    <a:pt x="1076" y="125"/>
                  </a:cubicBezTo>
                  <a:cubicBezTo>
                    <a:pt x="1081" y="119"/>
                    <a:pt x="1078" y="104"/>
                    <a:pt x="1082" y="101"/>
                  </a:cubicBezTo>
                  <a:cubicBezTo>
                    <a:pt x="1086" y="98"/>
                    <a:pt x="1098" y="108"/>
                    <a:pt x="1101" y="107"/>
                  </a:cubicBezTo>
                  <a:cubicBezTo>
                    <a:pt x="1104" y="106"/>
                    <a:pt x="1096" y="97"/>
                    <a:pt x="1100" y="94"/>
                  </a:cubicBezTo>
                  <a:cubicBezTo>
                    <a:pt x="1104" y="91"/>
                    <a:pt x="1116" y="84"/>
                    <a:pt x="1125" y="86"/>
                  </a:cubicBezTo>
                  <a:cubicBezTo>
                    <a:pt x="1134" y="88"/>
                    <a:pt x="1146" y="101"/>
                    <a:pt x="1155" y="107"/>
                  </a:cubicBezTo>
                  <a:cubicBezTo>
                    <a:pt x="1168" y="108"/>
                    <a:pt x="1167" y="119"/>
                    <a:pt x="1179" y="122"/>
                  </a:cubicBezTo>
                  <a:cubicBezTo>
                    <a:pt x="1191" y="125"/>
                    <a:pt x="1236" y="110"/>
                    <a:pt x="1227" y="125"/>
                  </a:cubicBezTo>
                  <a:cubicBezTo>
                    <a:pt x="1231" y="134"/>
                    <a:pt x="1136" y="204"/>
                    <a:pt x="1125" y="215"/>
                  </a:cubicBezTo>
                  <a:cubicBezTo>
                    <a:pt x="1099" y="241"/>
                    <a:pt x="1071" y="267"/>
                    <a:pt x="1041" y="287"/>
                  </a:cubicBezTo>
                  <a:cubicBezTo>
                    <a:pt x="1028" y="296"/>
                    <a:pt x="975" y="334"/>
                    <a:pt x="950" y="347"/>
                  </a:cubicBezTo>
                  <a:cubicBezTo>
                    <a:pt x="937" y="361"/>
                    <a:pt x="977" y="357"/>
                    <a:pt x="980" y="364"/>
                  </a:cubicBezTo>
                  <a:cubicBezTo>
                    <a:pt x="983" y="371"/>
                    <a:pt x="978" y="379"/>
                    <a:pt x="969" y="389"/>
                  </a:cubicBezTo>
                  <a:cubicBezTo>
                    <a:pt x="966" y="398"/>
                    <a:pt x="943" y="423"/>
                    <a:pt x="927" y="425"/>
                  </a:cubicBezTo>
                  <a:cubicBezTo>
                    <a:pt x="911" y="430"/>
                    <a:pt x="889" y="418"/>
                    <a:pt x="873" y="422"/>
                  </a:cubicBezTo>
                  <a:cubicBezTo>
                    <a:pt x="851" y="430"/>
                    <a:pt x="850" y="435"/>
                    <a:pt x="833" y="451"/>
                  </a:cubicBezTo>
                  <a:cubicBezTo>
                    <a:pt x="822" y="463"/>
                    <a:pt x="822" y="498"/>
                    <a:pt x="813" y="503"/>
                  </a:cubicBezTo>
                  <a:cubicBezTo>
                    <a:pt x="804" y="508"/>
                    <a:pt x="790" y="480"/>
                    <a:pt x="777" y="479"/>
                  </a:cubicBezTo>
                  <a:cubicBezTo>
                    <a:pt x="762" y="494"/>
                    <a:pt x="749" y="482"/>
                    <a:pt x="735" y="497"/>
                  </a:cubicBezTo>
                  <a:cubicBezTo>
                    <a:pt x="721" y="512"/>
                    <a:pt x="697" y="545"/>
                    <a:pt x="693" y="569"/>
                  </a:cubicBezTo>
                  <a:cubicBezTo>
                    <a:pt x="687" y="593"/>
                    <a:pt x="710" y="624"/>
                    <a:pt x="711" y="641"/>
                  </a:cubicBezTo>
                  <a:cubicBezTo>
                    <a:pt x="714" y="658"/>
                    <a:pt x="710" y="653"/>
                    <a:pt x="711" y="673"/>
                  </a:cubicBezTo>
                  <a:cubicBezTo>
                    <a:pt x="703" y="699"/>
                    <a:pt x="731" y="737"/>
                    <a:pt x="717" y="761"/>
                  </a:cubicBezTo>
                  <a:cubicBezTo>
                    <a:pt x="719" y="781"/>
                    <a:pt x="729" y="778"/>
                    <a:pt x="728" y="791"/>
                  </a:cubicBezTo>
                  <a:cubicBezTo>
                    <a:pt x="727" y="804"/>
                    <a:pt x="716" y="824"/>
                    <a:pt x="713" y="841"/>
                  </a:cubicBezTo>
                  <a:cubicBezTo>
                    <a:pt x="708" y="855"/>
                    <a:pt x="714" y="877"/>
                    <a:pt x="710" y="892"/>
                  </a:cubicBezTo>
                  <a:cubicBezTo>
                    <a:pt x="706" y="907"/>
                    <a:pt x="696" y="914"/>
                    <a:pt x="687" y="929"/>
                  </a:cubicBezTo>
                  <a:cubicBezTo>
                    <a:pt x="694" y="958"/>
                    <a:pt x="631" y="969"/>
                    <a:pt x="656" y="985"/>
                  </a:cubicBezTo>
                  <a:cubicBezTo>
                    <a:pt x="647" y="1018"/>
                    <a:pt x="672" y="1141"/>
                    <a:pt x="665" y="1171"/>
                  </a:cubicBezTo>
                  <a:cubicBezTo>
                    <a:pt x="658" y="1201"/>
                    <a:pt x="630" y="1156"/>
                    <a:pt x="615" y="1163"/>
                  </a:cubicBezTo>
                  <a:cubicBezTo>
                    <a:pt x="596" y="1201"/>
                    <a:pt x="598" y="1174"/>
                    <a:pt x="573" y="1211"/>
                  </a:cubicBezTo>
                  <a:cubicBezTo>
                    <a:pt x="563" y="1226"/>
                    <a:pt x="557" y="1243"/>
                    <a:pt x="549" y="1259"/>
                  </a:cubicBezTo>
                  <a:cubicBezTo>
                    <a:pt x="549" y="1271"/>
                    <a:pt x="553" y="1286"/>
                    <a:pt x="561" y="1294"/>
                  </a:cubicBezTo>
                  <a:cubicBezTo>
                    <a:pt x="569" y="1302"/>
                    <a:pt x="607" y="1303"/>
                    <a:pt x="597" y="1307"/>
                  </a:cubicBezTo>
                  <a:cubicBezTo>
                    <a:pt x="587" y="1311"/>
                    <a:pt x="520" y="1315"/>
                    <a:pt x="501" y="1319"/>
                  </a:cubicBezTo>
                  <a:cubicBezTo>
                    <a:pt x="483" y="1325"/>
                    <a:pt x="489" y="1325"/>
                    <a:pt x="483" y="1331"/>
                  </a:cubicBezTo>
                  <a:cubicBezTo>
                    <a:pt x="477" y="1337"/>
                    <a:pt x="471" y="1341"/>
                    <a:pt x="465" y="1355"/>
                  </a:cubicBezTo>
                  <a:cubicBezTo>
                    <a:pt x="454" y="1374"/>
                    <a:pt x="458" y="1399"/>
                    <a:pt x="447" y="1415"/>
                  </a:cubicBezTo>
                  <a:cubicBezTo>
                    <a:pt x="436" y="1431"/>
                    <a:pt x="410" y="1444"/>
                    <a:pt x="399" y="1451"/>
                  </a:cubicBezTo>
                  <a:cubicBezTo>
                    <a:pt x="393" y="1449"/>
                    <a:pt x="389" y="1459"/>
                    <a:pt x="383" y="1456"/>
                  </a:cubicBezTo>
                  <a:cubicBezTo>
                    <a:pt x="377" y="1453"/>
                    <a:pt x="370" y="1460"/>
                    <a:pt x="363" y="1457"/>
                  </a:cubicBezTo>
                  <a:cubicBezTo>
                    <a:pt x="346" y="1451"/>
                    <a:pt x="330" y="1431"/>
                    <a:pt x="312" y="1427"/>
                  </a:cubicBezTo>
                  <a:cubicBezTo>
                    <a:pt x="291" y="1413"/>
                    <a:pt x="287" y="1412"/>
                    <a:pt x="273" y="1391"/>
                  </a:cubicBezTo>
                  <a:cubicBezTo>
                    <a:pt x="265" y="1357"/>
                    <a:pt x="244" y="1330"/>
                    <a:pt x="225" y="1301"/>
                  </a:cubicBezTo>
                  <a:cubicBezTo>
                    <a:pt x="211" y="1246"/>
                    <a:pt x="228" y="1267"/>
                    <a:pt x="207" y="1235"/>
                  </a:cubicBezTo>
                  <a:cubicBezTo>
                    <a:pt x="202" y="1216"/>
                    <a:pt x="216" y="1216"/>
                    <a:pt x="213" y="1193"/>
                  </a:cubicBezTo>
                  <a:cubicBezTo>
                    <a:pt x="208" y="1170"/>
                    <a:pt x="187" y="1131"/>
                    <a:pt x="176" y="1099"/>
                  </a:cubicBezTo>
                  <a:cubicBezTo>
                    <a:pt x="174" y="1057"/>
                    <a:pt x="157" y="1027"/>
                    <a:pt x="147" y="1001"/>
                  </a:cubicBezTo>
                  <a:cubicBezTo>
                    <a:pt x="136" y="975"/>
                    <a:pt x="121" y="960"/>
                    <a:pt x="111" y="943"/>
                  </a:cubicBezTo>
                  <a:cubicBezTo>
                    <a:pt x="96" y="921"/>
                    <a:pt x="94" y="923"/>
                    <a:pt x="86" y="898"/>
                  </a:cubicBezTo>
                  <a:cubicBezTo>
                    <a:pt x="79" y="873"/>
                    <a:pt x="66" y="829"/>
                    <a:pt x="60" y="797"/>
                  </a:cubicBezTo>
                  <a:cubicBezTo>
                    <a:pt x="54" y="765"/>
                    <a:pt x="53" y="736"/>
                    <a:pt x="51" y="707"/>
                  </a:cubicBezTo>
                  <a:cubicBezTo>
                    <a:pt x="49" y="678"/>
                    <a:pt x="50" y="643"/>
                    <a:pt x="45" y="623"/>
                  </a:cubicBezTo>
                  <a:cubicBezTo>
                    <a:pt x="34" y="591"/>
                    <a:pt x="46" y="617"/>
                    <a:pt x="21" y="587"/>
                  </a:cubicBezTo>
                  <a:cubicBezTo>
                    <a:pt x="16" y="581"/>
                    <a:pt x="9" y="569"/>
                    <a:pt x="9" y="569"/>
                  </a:cubicBezTo>
                  <a:close/>
                </a:path>
              </a:pathLst>
            </a:custGeom>
            <a:gradFill rotWithShape="0">
              <a:gsLst>
                <a:gs pos="0">
                  <a:srgbClr val="FF99CC"/>
                </a:gs>
                <a:gs pos="100000">
                  <a:srgbClr val="FFFFFF"/>
                </a:gs>
              </a:gsLst>
              <a:lin ang="5400000" scaled="1"/>
            </a:gradFill>
            <a:ln w="63500">
              <a:solidFill>
                <a:srgbClr val="000000"/>
              </a:solidFill>
              <a:round/>
              <a:headEnd/>
              <a:tailEnd/>
            </a:ln>
          </p:spPr>
          <p:txBody>
            <a:bodyPr/>
            <a:lstStyle/>
            <a:p>
              <a:endParaRPr lang="en-IN"/>
            </a:p>
          </p:txBody>
        </p:sp>
        <p:sp>
          <p:nvSpPr>
            <p:cNvPr id="6181" name="Freeform 5"/>
            <p:cNvSpPr>
              <a:spLocks/>
            </p:cNvSpPr>
            <p:nvPr/>
          </p:nvSpPr>
          <p:spPr bwMode="auto">
            <a:xfrm>
              <a:off x="192" y="2800"/>
              <a:ext cx="927" cy="749"/>
            </a:xfrm>
            <a:custGeom>
              <a:avLst/>
              <a:gdLst>
                <a:gd name="T0" fmla="*/ 1 w 1755"/>
                <a:gd name="T1" fmla="*/ 1 h 1470"/>
                <a:gd name="T2" fmla="*/ 1 w 1755"/>
                <a:gd name="T3" fmla="*/ 1 h 1470"/>
                <a:gd name="T4" fmla="*/ 1 w 1755"/>
                <a:gd name="T5" fmla="*/ 1 h 1470"/>
                <a:gd name="T6" fmla="*/ 1 w 1755"/>
                <a:gd name="T7" fmla="*/ 1 h 1470"/>
                <a:gd name="T8" fmla="*/ 1 w 1755"/>
                <a:gd name="T9" fmla="*/ 1 h 1470"/>
                <a:gd name="T10" fmla="*/ 1 w 1755"/>
                <a:gd name="T11" fmla="*/ 1 h 1470"/>
                <a:gd name="T12" fmla="*/ 1 w 1755"/>
                <a:gd name="T13" fmla="*/ 1 h 1470"/>
                <a:gd name="T14" fmla="*/ 1 w 1755"/>
                <a:gd name="T15" fmla="*/ 1 h 1470"/>
                <a:gd name="T16" fmla="*/ 1 w 1755"/>
                <a:gd name="T17" fmla="*/ 1 h 1470"/>
                <a:gd name="T18" fmla="*/ 1 w 1755"/>
                <a:gd name="T19" fmla="*/ 1 h 1470"/>
                <a:gd name="T20" fmla="*/ 1 w 1755"/>
                <a:gd name="T21" fmla="*/ 1 h 1470"/>
                <a:gd name="T22" fmla="*/ 1 w 1755"/>
                <a:gd name="T23" fmla="*/ 1 h 1470"/>
                <a:gd name="T24" fmla="*/ 1 w 1755"/>
                <a:gd name="T25" fmla="*/ 1 h 1470"/>
                <a:gd name="T26" fmla="*/ 1 w 1755"/>
                <a:gd name="T27" fmla="*/ 1 h 1470"/>
                <a:gd name="T28" fmla="*/ 1 w 1755"/>
                <a:gd name="T29" fmla="*/ 1 h 1470"/>
                <a:gd name="T30" fmla="*/ 1 w 1755"/>
                <a:gd name="T31" fmla="*/ 1 h 1470"/>
                <a:gd name="T32" fmla="*/ 1 w 1755"/>
                <a:gd name="T33" fmla="*/ 1 h 1470"/>
                <a:gd name="T34" fmla="*/ 1 w 1755"/>
                <a:gd name="T35" fmla="*/ 1 h 1470"/>
                <a:gd name="T36" fmla="*/ 1 w 1755"/>
                <a:gd name="T37" fmla="*/ 1 h 1470"/>
                <a:gd name="T38" fmla="*/ 1 w 1755"/>
                <a:gd name="T39" fmla="*/ 1 h 1470"/>
                <a:gd name="T40" fmla="*/ 1 w 1755"/>
                <a:gd name="T41" fmla="*/ 1 h 1470"/>
                <a:gd name="T42" fmla="*/ 1 w 1755"/>
                <a:gd name="T43" fmla="*/ 1 h 1470"/>
                <a:gd name="T44" fmla="*/ 1 w 1755"/>
                <a:gd name="T45" fmla="*/ 1 h 1470"/>
                <a:gd name="T46" fmla="*/ 1 w 1755"/>
                <a:gd name="T47" fmla="*/ 1 h 1470"/>
                <a:gd name="T48" fmla="*/ 1 w 1755"/>
                <a:gd name="T49" fmla="*/ 1 h 1470"/>
                <a:gd name="T50" fmla="*/ 1 w 1755"/>
                <a:gd name="T51" fmla="*/ 1 h 1470"/>
                <a:gd name="T52" fmla="*/ 1 w 1755"/>
                <a:gd name="T53" fmla="*/ 1 h 1470"/>
                <a:gd name="T54" fmla="*/ 1 w 1755"/>
                <a:gd name="T55" fmla="*/ 1 h 1470"/>
                <a:gd name="T56" fmla="*/ 1 w 1755"/>
                <a:gd name="T57" fmla="*/ 1 h 1470"/>
                <a:gd name="T58" fmla="*/ 1 w 1755"/>
                <a:gd name="T59" fmla="*/ 1 h 1470"/>
                <a:gd name="T60" fmla="*/ 1 w 1755"/>
                <a:gd name="T61" fmla="*/ 1 h 1470"/>
                <a:gd name="T62" fmla="*/ 1 w 1755"/>
                <a:gd name="T63" fmla="*/ 1 h 1470"/>
                <a:gd name="T64" fmla="*/ 1 w 1755"/>
                <a:gd name="T65" fmla="*/ 1 h 1470"/>
                <a:gd name="T66" fmla="*/ 1 w 1755"/>
                <a:gd name="T67" fmla="*/ 1 h 1470"/>
                <a:gd name="T68" fmla="*/ 1 w 1755"/>
                <a:gd name="T69" fmla="*/ 1 h 1470"/>
                <a:gd name="T70" fmla="*/ 1 w 1755"/>
                <a:gd name="T71" fmla="*/ 1 h 1470"/>
                <a:gd name="T72" fmla="*/ 1 w 1755"/>
                <a:gd name="T73" fmla="*/ 1 h 1470"/>
                <a:gd name="T74" fmla="*/ 1 w 1755"/>
                <a:gd name="T75" fmla="*/ 1 h 1470"/>
                <a:gd name="T76" fmla="*/ 1 w 1755"/>
                <a:gd name="T77" fmla="*/ 1 h 1470"/>
                <a:gd name="T78" fmla="*/ 1 w 1755"/>
                <a:gd name="T79" fmla="*/ 1 h 1470"/>
                <a:gd name="T80" fmla="*/ 1 w 1755"/>
                <a:gd name="T81" fmla="*/ 1 h 1470"/>
                <a:gd name="T82" fmla="*/ 1 w 1755"/>
                <a:gd name="T83" fmla="*/ 1 h 1470"/>
                <a:gd name="T84" fmla="*/ 1 w 1755"/>
                <a:gd name="T85" fmla="*/ 1 h 1470"/>
                <a:gd name="T86" fmla="*/ 1 w 1755"/>
                <a:gd name="T87" fmla="*/ 1 h 1470"/>
                <a:gd name="T88" fmla="*/ 1 w 1755"/>
                <a:gd name="T89" fmla="*/ 1 h 14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470"/>
                <a:gd name="T137" fmla="*/ 1755 w 1755"/>
                <a:gd name="T138" fmla="*/ 1470 h 14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470">
                  <a:moveTo>
                    <a:pt x="39" y="300"/>
                  </a:moveTo>
                  <a:cubicBezTo>
                    <a:pt x="26" y="320"/>
                    <a:pt x="0" y="340"/>
                    <a:pt x="21" y="366"/>
                  </a:cubicBezTo>
                  <a:cubicBezTo>
                    <a:pt x="30" y="377"/>
                    <a:pt x="57" y="390"/>
                    <a:pt x="57" y="390"/>
                  </a:cubicBezTo>
                  <a:cubicBezTo>
                    <a:pt x="70" y="429"/>
                    <a:pt x="100" y="432"/>
                    <a:pt x="135" y="438"/>
                  </a:cubicBezTo>
                  <a:cubicBezTo>
                    <a:pt x="169" y="460"/>
                    <a:pt x="193" y="434"/>
                    <a:pt x="231" y="426"/>
                  </a:cubicBezTo>
                  <a:cubicBezTo>
                    <a:pt x="204" y="467"/>
                    <a:pt x="191" y="474"/>
                    <a:pt x="141" y="480"/>
                  </a:cubicBezTo>
                  <a:cubicBezTo>
                    <a:pt x="129" y="484"/>
                    <a:pt x="117" y="488"/>
                    <a:pt x="105" y="492"/>
                  </a:cubicBezTo>
                  <a:cubicBezTo>
                    <a:pt x="99" y="494"/>
                    <a:pt x="87" y="498"/>
                    <a:pt x="87" y="498"/>
                  </a:cubicBezTo>
                  <a:cubicBezTo>
                    <a:pt x="100" y="460"/>
                    <a:pt x="78" y="469"/>
                    <a:pt x="63" y="492"/>
                  </a:cubicBezTo>
                  <a:cubicBezTo>
                    <a:pt x="71" y="526"/>
                    <a:pt x="82" y="563"/>
                    <a:pt x="111" y="582"/>
                  </a:cubicBezTo>
                  <a:cubicBezTo>
                    <a:pt x="119" y="606"/>
                    <a:pt x="132" y="616"/>
                    <a:pt x="153" y="630"/>
                  </a:cubicBezTo>
                  <a:cubicBezTo>
                    <a:pt x="164" y="646"/>
                    <a:pt x="195" y="682"/>
                    <a:pt x="213" y="690"/>
                  </a:cubicBezTo>
                  <a:cubicBezTo>
                    <a:pt x="225" y="695"/>
                    <a:pt x="249" y="702"/>
                    <a:pt x="249" y="702"/>
                  </a:cubicBezTo>
                  <a:cubicBezTo>
                    <a:pt x="285" y="690"/>
                    <a:pt x="304" y="678"/>
                    <a:pt x="345" y="672"/>
                  </a:cubicBezTo>
                  <a:cubicBezTo>
                    <a:pt x="364" y="659"/>
                    <a:pt x="383" y="658"/>
                    <a:pt x="393" y="636"/>
                  </a:cubicBezTo>
                  <a:cubicBezTo>
                    <a:pt x="398" y="624"/>
                    <a:pt x="405" y="600"/>
                    <a:pt x="405" y="600"/>
                  </a:cubicBezTo>
                  <a:cubicBezTo>
                    <a:pt x="407" y="578"/>
                    <a:pt x="403" y="555"/>
                    <a:pt x="411" y="534"/>
                  </a:cubicBezTo>
                  <a:cubicBezTo>
                    <a:pt x="413" y="528"/>
                    <a:pt x="426" y="534"/>
                    <a:pt x="429" y="540"/>
                  </a:cubicBezTo>
                  <a:cubicBezTo>
                    <a:pt x="436" y="554"/>
                    <a:pt x="411" y="566"/>
                    <a:pt x="405" y="570"/>
                  </a:cubicBezTo>
                  <a:cubicBezTo>
                    <a:pt x="455" y="587"/>
                    <a:pt x="385" y="583"/>
                    <a:pt x="435" y="600"/>
                  </a:cubicBezTo>
                  <a:cubicBezTo>
                    <a:pt x="450" y="644"/>
                    <a:pt x="448" y="692"/>
                    <a:pt x="459" y="738"/>
                  </a:cubicBezTo>
                  <a:cubicBezTo>
                    <a:pt x="452" y="766"/>
                    <a:pt x="442" y="794"/>
                    <a:pt x="435" y="822"/>
                  </a:cubicBezTo>
                  <a:cubicBezTo>
                    <a:pt x="440" y="937"/>
                    <a:pt x="440" y="1054"/>
                    <a:pt x="477" y="1164"/>
                  </a:cubicBezTo>
                  <a:cubicBezTo>
                    <a:pt x="483" y="1254"/>
                    <a:pt x="496" y="1390"/>
                    <a:pt x="549" y="1470"/>
                  </a:cubicBezTo>
                  <a:cubicBezTo>
                    <a:pt x="594" y="1455"/>
                    <a:pt x="572" y="1418"/>
                    <a:pt x="567" y="1380"/>
                  </a:cubicBezTo>
                  <a:cubicBezTo>
                    <a:pt x="572" y="1349"/>
                    <a:pt x="582" y="1336"/>
                    <a:pt x="591" y="1308"/>
                  </a:cubicBezTo>
                  <a:cubicBezTo>
                    <a:pt x="593" y="1292"/>
                    <a:pt x="591" y="1275"/>
                    <a:pt x="597" y="1260"/>
                  </a:cubicBezTo>
                  <a:cubicBezTo>
                    <a:pt x="601" y="1249"/>
                    <a:pt x="641" y="1236"/>
                    <a:pt x="651" y="1230"/>
                  </a:cubicBezTo>
                  <a:cubicBezTo>
                    <a:pt x="673" y="1196"/>
                    <a:pt x="650" y="1222"/>
                    <a:pt x="699" y="1206"/>
                  </a:cubicBezTo>
                  <a:cubicBezTo>
                    <a:pt x="699" y="1206"/>
                    <a:pt x="732" y="1189"/>
                    <a:pt x="735" y="1188"/>
                  </a:cubicBezTo>
                  <a:cubicBezTo>
                    <a:pt x="761" y="1150"/>
                    <a:pt x="774" y="1157"/>
                    <a:pt x="825" y="1152"/>
                  </a:cubicBezTo>
                  <a:cubicBezTo>
                    <a:pt x="845" y="1139"/>
                    <a:pt x="853" y="1123"/>
                    <a:pt x="873" y="1110"/>
                  </a:cubicBezTo>
                  <a:cubicBezTo>
                    <a:pt x="889" y="1062"/>
                    <a:pt x="865" y="1118"/>
                    <a:pt x="897" y="1086"/>
                  </a:cubicBezTo>
                  <a:cubicBezTo>
                    <a:pt x="926" y="1057"/>
                    <a:pt x="908" y="1052"/>
                    <a:pt x="939" y="1038"/>
                  </a:cubicBezTo>
                  <a:cubicBezTo>
                    <a:pt x="951" y="1033"/>
                    <a:pt x="975" y="1026"/>
                    <a:pt x="975" y="1026"/>
                  </a:cubicBezTo>
                  <a:cubicBezTo>
                    <a:pt x="1003" y="985"/>
                    <a:pt x="985" y="995"/>
                    <a:pt x="1017" y="984"/>
                  </a:cubicBezTo>
                  <a:cubicBezTo>
                    <a:pt x="1006" y="952"/>
                    <a:pt x="1014" y="923"/>
                    <a:pt x="1047" y="912"/>
                  </a:cubicBezTo>
                  <a:cubicBezTo>
                    <a:pt x="1061" y="869"/>
                    <a:pt x="1048" y="883"/>
                    <a:pt x="1077" y="864"/>
                  </a:cubicBezTo>
                  <a:cubicBezTo>
                    <a:pt x="1121" y="873"/>
                    <a:pt x="1157" y="893"/>
                    <a:pt x="1203" y="900"/>
                  </a:cubicBezTo>
                  <a:cubicBezTo>
                    <a:pt x="1260" y="919"/>
                    <a:pt x="1249" y="924"/>
                    <a:pt x="1269" y="984"/>
                  </a:cubicBezTo>
                  <a:cubicBezTo>
                    <a:pt x="1271" y="990"/>
                    <a:pt x="1281" y="987"/>
                    <a:pt x="1287" y="990"/>
                  </a:cubicBezTo>
                  <a:cubicBezTo>
                    <a:pt x="1293" y="993"/>
                    <a:pt x="1299" y="998"/>
                    <a:pt x="1305" y="1002"/>
                  </a:cubicBezTo>
                  <a:cubicBezTo>
                    <a:pt x="1313" y="1026"/>
                    <a:pt x="1320" y="1036"/>
                    <a:pt x="1341" y="1050"/>
                  </a:cubicBezTo>
                  <a:cubicBezTo>
                    <a:pt x="1349" y="1074"/>
                    <a:pt x="1353" y="1084"/>
                    <a:pt x="1377" y="1092"/>
                  </a:cubicBezTo>
                  <a:cubicBezTo>
                    <a:pt x="1386" y="1118"/>
                    <a:pt x="1394" y="1118"/>
                    <a:pt x="1419" y="1110"/>
                  </a:cubicBezTo>
                  <a:cubicBezTo>
                    <a:pt x="1421" y="1104"/>
                    <a:pt x="1421" y="1097"/>
                    <a:pt x="1425" y="1092"/>
                  </a:cubicBezTo>
                  <a:cubicBezTo>
                    <a:pt x="1430" y="1086"/>
                    <a:pt x="1439" y="1086"/>
                    <a:pt x="1443" y="1080"/>
                  </a:cubicBezTo>
                  <a:cubicBezTo>
                    <a:pt x="1472" y="1033"/>
                    <a:pt x="1435" y="1051"/>
                    <a:pt x="1473" y="1038"/>
                  </a:cubicBezTo>
                  <a:cubicBezTo>
                    <a:pt x="1475" y="1032"/>
                    <a:pt x="1475" y="1025"/>
                    <a:pt x="1479" y="1020"/>
                  </a:cubicBezTo>
                  <a:cubicBezTo>
                    <a:pt x="1484" y="1014"/>
                    <a:pt x="1493" y="1014"/>
                    <a:pt x="1497" y="1008"/>
                  </a:cubicBezTo>
                  <a:cubicBezTo>
                    <a:pt x="1504" y="997"/>
                    <a:pt x="1505" y="984"/>
                    <a:pt x="1509" y="972"/>
                  </a:cubicBezTo>
                  <a:cubicBezTo>
                    <a:pt x="1511" y="966"/>
                    <a:pt x="1515" y="954"/>
                    <a:pt x="1515" y="954"/>
                  </a:cubicBezTo>
                  <a:cubicBezTo>
                    <a:pt x="1507" y="920"/>
                    <a:pt x="1498" y="887"/>
                    <a:pt x="1479" y="858"/>
                  </a:cubicBezTo>
                  <a:cubicBezTo>
                    <a:pt x="1481" y="850"/>
                    <a:pt x="1477" y="836"/>
                    <a:pt x="1485" y="834"/>
                  </a:cubicBezTo>
                  <a:cubicBezTo>
                    <a:pt x="1497" y="831"/>
                    <a:pt x="1521" y="846"/>
                    <a:pt x="1521" y="846"/>
                  </a:cubicBezTo>
                  <a:cubicBezTo>
                    <a:pt x="1536" y="869"/>
                    <a:pt x="1543" y="873"/>
                    <a:pt x="1569" y="864"/>
                  </a:cubicBezTo>
                  <a:cubicBezTo>
                    <a:pt x="1540" y="845"/>
                    <a:pt x="1553" y="859"/>
                    <a:pt x="1539" y="816"/>
                  </a:cubicBezTo>
                  <a:cubicBezTo>
                    <a:pt x="1537" y="810"/>
                    <a:pt x="1533" y="798"/>
                    <a:pt x="1533" y="798"/>
                  </a:cubicBezTo>
                  <a:cubicBezTo>
                    <a:pt x="1537" y="753"/>
                    <a:pt x="1526" y="722"/>
                    <a:pt x="1569" y="708"/>
                  </a:cubicBezTo>
                  <a:cubicBezTo>
                    <a:pt x="1625" y="719"/>
                    <a:pt x="1607" y="705"/>
                    <a:pt x="1647" y="678"/>
                  </a:cubicBezTo>
                  <a:cubicBezTo>
                    <a:pt x="1654" y="656"/>
                    <a:pt x="1670" y="646"/>
                    <a:pt x="1677" y="624"/>
                  </a:cubicBezTo>
                  <a:cubicBezTo>
                    <a:pt x="1679" y="608"/>
                    <a:pt x="1677" y="591"/>
                    <a:pt x="1683" y="576"/>
                  </a:cubicBezTo>
                  <a:cubicBezTo>
                    <a:pt x="1687" y="565"/>
                    <a:pt x="1727" y="552"/>
                    <a:pt x="1737" y="546"/>
                  </a:cubicBezTo>
                  <a:cubicBezTo>
                    <a:pt x="1743" y="537"/>
                    <a:pt x="1755" y="522"/>
                    <a:pt x="1755" y="510"/>
                  </a:cubicBezTo>
                  <a:cubicBezTo>
                    <a:pt x="1755" y="491"/>
                    <a:pt x="1742" y="487"/>
                    <a:pt x="1731" y="474"/>
                  </a:cubicBezTo>
                  <a:cubicBezTo>
                    <a:pt x="1705" y="443"/>
                    <a:pt x="1684" y="366"/>
                    <a:pt x="1647" y="354"/>
                  </a:cubicBezTo>
                  <a:cubicBezTo>
                    <a:pt x="1615" y="365"/>
                    <a:pt x="1622" y="375"/>
                    <a:pt x="1587" y="366"/>
                  </a:cubicBezTo>
                  <a:cubicBezTo>
                    <a:pt x="1568" y="337"/>
                    <a:pt x="1581" y="308"/>
                    <a:pt x="1551" y="288"/>
                  </a:cubicBezTo>
                  <a:cubicBezTo>
                    <a:pt x="1523" y="246"/>
                    <a:pt x="1561" y="294"/>
                    <a:pt x="1509" y="264"/>
                  </a:cubicBezTo>
                  <a:cubicBezTo>
                    <a:pt x="1483" y="249"/>
                    <a:pt x="1508" y="245"/>
                    <a:pt x="1491" y="228"/>
                  </a:cubicBezTo>
                  <a:cubicBezTo>
                    <a:pt x="1478" y="215"/>
                    <a:pt x="1455" y="219"/>
                    <a:pt x="1437" y="216"/>
                  </a:cubicBezTo>
                  <a:cubicBezTo>
                    <a:pt x="1405" y="227"/>
                    <a:pt x="1427" y="235"/>
                    <a:pt x="1395" y="246"/>
                  </a:cubicBezTo>
                  <a:cubicBezTo>
                    <a:pt x="1359" y="234"/>
                    <a:pt x="1389" y="222"/>
                    <a:pt x="1353" y="210"/>
                  </a:cubicBezTo>
                  <a:cubicBezTo>
                    <a:pt x="1322" y="220"/>
                    <a:pt x="1326" y="207"/>
                    <a:pt x="1317" y="180"/>
                  </a:cubicBezTo>
                  <a:cubicBezTo>
                    <a:pt x="1303" y="182"/>
                    <a:pt x="1288" y="180"/>
                    <a:pt x="1275" y="186"/>
                  </a:cubicBezTo>
                  <a:cubicBezTo>
                    <a:pt x="1268" y="189"/>
                    <a:pt x="1269" y="199"/>
                    <a:pt x="1263" y="204"/>
                  </a:cubicBezTo>
                  <a:cubicBezTo>
                    <a:pt x="1258" y="208"/>
                    <a:pt x="1251" y="208"/>
                    <a:pt x="1245" y="210"/>
                  </a:cubicBezTo>
                  <a:cubicBezTo>
                    <a:pt x="1211" y="188"/>
                    <a:pt x="1237" y="175"/>
                    <a:pt x="1203" y="186"/>
                  </a:cubicBezTo>
                  <a:cubicBezTo>
                    <a:pt x="1178" y="223"/>
                    <a:pt x="1174" y="195"/>
                    <a:pt x="1167" y="168"/>
                  </a:cubicBezTo>
                  <a:cubicBezTo>
                    <a:pt x="1157" y="170"/>
                    <a:pt x="1146" y="169"/>
                    <a:pt x="1137" y="174"/>
                  </a:cubicBezTo>
                  <a:cubicBezTo>
                    <a:pt x="1108" y="191"/>
                    <a:pt x="1136" y="244"/>
                    <a:pt x="1143" y="264"/>
                  </a:cubicBezTo>
                  <a:cubicBezTo>
                    <a:pt x="1147" y="276"/>
                    <a:pt x="1151" y="288"/>
                    <a:pt x="1155" y="300"/>
                  </a:cubicBezTo>
                  <a:cubicBezTo>
                    <a:pt x="1157" y="306"/>
                    <a:pt x="1161" y="318"/>
                    <a:pt x="1161" y="318"/>
                  </a:cubicBezTo>
                  <a:cubicBezTo>
                    <a:pt x="1136" y="326"/>
                    <a:pt x="1128" y="320"/>
                    <a:pt x="1107" y="306"/>
                  </a:cubicBezTo>
                  <a:cubicBezTo>
                    <a:pt x="1103" y="294"/>
                    <a:pt x="1099" y="282"/>
                    <a:pt x="1095" y="270"/>
                  </a:cubicBezTo>
                  <a:cubicBezTo>
                    <a:pt x="1093" y="264"/>
                    <a:pt x="1089" y="252"/>
                    <a:pt x="1089" y="252"/>
                  </a:cubicBezTo>
                  <a:cubicBezTo>
                    <a:pt x="1095" y="226"/>
                    <a:pt x="1109" y="217"/>
                    <a:pt x="1101" y="192"/>
                  </a:cubicBezTo>
                  <a:cubicBezTo>
                    <a:pt x="1103" y="186"/>
                    <a:pt x="1103" y="178"/>
                    <a:pt x="1107" y="174"/>
                  </a:cubicBezTo>
                  <a:cubicBezTo>
                    <a:pt x="1117" y="164"/>
                    <a:pt x="1143" y="150"/>
                    <a:pt x="1143" y="150"/>
                  </a:cubicBezTo>
                  <a:cubicBezTo>
                    <a:pt x="1147" y="144"/>
                    <a:pt x="1150" y="137"/>
                    <a:pt x="1155" y="132"/>
                  </a:cubicBezTo>
                  <a:cubicBezTo>
                    <a:pt x="1160" y="127"/>
                    <a:pt x="1169" y="126"/>
                    <a:pt x="1173" y="120"/>
                  </a:cubicBezTo>
                  <a:cubicBezTo>
                    <a:pt x="1180" y="109"/>
                    <a:pt x="1185" y="84"/>
                    <a:pt x="1185" y="84"/>
                  </a:cubicBezTo>
                  <a:cubicBezTo>
                    <a:pt x="1179" y="66"/>
                    <a:pt x="1173" y="48"/>
                    <a:pt x="1167" y="30"/>
                  </a:cubicBezTo>
                  <a:cubicBezTo>
                    <a:pt x="1165" y="24"/>
                    <a:pt x="1155" y="27"/>
                    <a:pt x="1149" y="24"/>
                  </a:cubicBezTo>
                  <a:cubicBezTo>
                    <a:pt x="1136" y="17"/>
                    <a:pt x="1113" y="0"/>
                    <a:pt x="1113" y="0"/>
                  </a:cubicBezTo>
                  <a:cubicBezTo>
                    <a:pt x="1061" y="17"/>
                    <a:pt x="1016" y="53"/>
                    <a:pt x="963" y="66"/>
                  </a:cubicBezTo>
                  <a:cubicBezTo>
                    <a:pt x="943" y="79"/>
                    <a:pt x="938" y="94"/>
                    <a:pt x="915" y="102"/>
                  </a:cubicBezTo>
                  <a:cubicBezTo>
                    <a:pt x="908" y="122"/>
                    <a:pt x="898" y="136"/>
                    <a:pt x="891" y="156"/>
                  </a:cubicBezTo>
                  <a:cubicBezTo>
                    <a:pt x="911" y="163"/>
                    <a:pt x="925" y="173"/>
                    <a:pt x="945" y="180"/>
                  </a:cubicBezTo>
                  <a:cubicBezTo>
                    <a:pt x="957" y="176"/>
                    <a:pt x="969" y="172"/>
                    <a:pt x="981" y="168"/>
                  </a:cubicBezTo>
                  <a:cubicBezTo>
                    <a:pt x="995" y="163"/>
                    <a:pt x="1005" y="204"/>
                    <a:pt x="1005" y="204"/>
                  </a:cubicBezTo>
                  <a:cubicBezTo>
                    <a:pt x="981" y="220"/>
                    <a:pt x="962" y="215"/>
                    <a:pt x="945" y="240"/>
                  </a:cubicBezTo>
                  <a:cubicBezTo>
                    <a:pt x="960" y="263"/>
                    <a:pt x="978" y="271"/>
                    <a:pt x="945" y="282"/>
                  </a:cubicBezTo>
                  <a:cubicBezTo>
                    <a:pt x="939" y="278"/>
                    <a:pt x="933" y="265"/>
                    <a:pt x="927" y="270"/>
                  </a:cubicBezTo>
                  <a:cubicBezTo>
                    <a:pt x="917" y="278"/>
                    <a:pt x="915" y="306"/>
                    <a:pt x="915" y="306"/>
                  </a:cubicBezTo>
                  <a:cubicBezTo>
                    <a:pt x="919" y="312"/>
                    <a:pt x="934" y="322"/>
                    <a:pt x="927" y="324"/>
                  </a:cubicBezTo>
                  <a:cubicBezTo>
                    <a:pt x="915" y="327"/>
                    <a:pt x="903" y="316"/>
                    <a:pt x="891" y="312"/>
                  </a:cubicBezTo>
                  <a:cubicBezTo>
                    <a:pt x="885" y="310"/>
                    <a:pt x="873" y="306"/>
                    <a:pt x="873" y="306"/>
                  </a:cubicBezTo>
                  <a:cubicBezTo>
                    <a:pt x="850" y="314"/>
                    <a:pt x="848" y="328"/>
                    <a:pt x="825" y="336"/>
                  </a:cubicBezTo>
                  <a:cubicBezTo>
                    <a:pt x="816" y="362"/>
                    <a:pt x="808" y="362"/>
                    <a:pt x="783" y="354"/>
                  </a:cubicBezTo>
                  <a:cubicBezTo>
                    <a:pt x="795" y="304"/>
                    <a:pt x="777" y="348"/>
                    <a:pt x="807" y="324"/>
                  </a:cubicBezTo>
                  <a:cubicBezTo>
                    <a:pt x="832" y="304"/>
                    <a:pt x="807" y="294"/>
                    <a:pt x="843" y="282"/>
                  </a:cubicBezTo>
                  <a:cubicBezTo>
                    <a:pt x="852" y="255"/>
                    <a:pt x="841" y="249"/>
                    <a:pt x="819" y="234"/>
                  </a:cubicBezTo>
                  <a:cubicBezTo>
                    <a:pt x="783" y="243"/>
                    <a:pt x="782" y="267"/>
                    <a:pt x="771" y="234"/>
                  </a:cubicBezTo>
                  <a:cubicBezTo>
                    <a:pt x="773" y="224"/>
                    <a:pt x="782" y="213"/>
                    <a:pt x="777" y="204"/>
                  </a:cubicBezTo>
                  <a:cubicBezTo>
                    <a:pt x="776" y="202"/>
                    <a:pt x="729" y="226"/>
                    <a:pt x="723" y="228"/>
                  </a:cubicBezTo>
                  <a:cubicBezTo>
                    <a:pt x="708" y="272"/>
                    <a:pt x="708" y="252"/>
                    <a:pt x="717" y="288"/>
                  </a:cubicBezTo>
                  <a:cubicBezTo>
                    <a:pt x="713" y="329"/>
                    <a:pt x="721" y="381"/>
                    <a:pt x="675" y="396"/>
                  </a:cubicBezTo>
                  <a:cubicBezTo>
                    <a:pt x="675" y="397"/>
                    <a:pt x="689" y="434"/>
                    <a:pt x="675" y="438"/>
                  </a:cubicBezTo>
                  <a:cubicBezTo>
                    <a:pt x="668" y="440"/>
                    <a:pt x="664" y="429"/>
                    <a:pt x="657" y="426"/>
                  </a:cubicBezTo>
                  <a:cubicBezTo>
                    <a:pt x="645" y="421"/>
                    <a:pt x="633" y="418"/>
                    <a:pt x="621" y="414"/>
                  </a:cubicBezTo>
                  <a:cubicBezTo>
                    <a:pt x="607" y="409"/>
                    <a:pt x="585" y="390"/>
                    <a:pt x="585" y="390"/>
                  </a:cubicBezTo>
                  <a:cubicBezTo>
                    <a:pt x="574" y="357"/>
                    <a:pt x="572" y="343"/>
                    <a:pt x="543" y="324"/>
                  </a:cubicBezTo>
                  <a:cubicBezTo>
                    <a:pt x="537" y="307"/>
                    <a:pt x="540" y="286"/>
                    <a:pt x="531" y="270"/>
                  </a:cubicBezTo>
                  <a:cubicBezTo>
                    <a:pt x="528" y="265"/>
                    <a:pt x="484" y="259"/>
                    <a:pt x="477" y="258"/>
                  </a:cubicBezTo>
                  <a:cubicBezTo>
                    <a:pt x="438" y="232"/>
                    <a:pt x="390" y="230"/>
                    <a:pt x="351" y="204"/>
                  </a:cubicBezTo>
                  <a:cubicBezTo>
                    <a:pt x="339" y="208"/>
                    <a:pt x="323" y="211"/>
                    <a:pt x="315" y="222"/>
                  </a:cubicBezTo>
                  <a:cubicBezTo>
                    <a:pt x="294" y="248"/>
                    <a:pt x="328" y="235"/>
                    <a:pt x="291" y="252"/>
                  </a:cubicBezTo>
                  <a:cubicBezTo>
                    <a:pt x="279" y="257"/>
                    <a:pt x="255" y="264"/>
                    <a:pt x="255" y="264"/>
                  </a:cubicBezTo>
                  <a:cubicBezTo>
                    <a:pt x="251" y="258"/>
                    <a:pt x="250" y="248"/>
                    <a:pt x="243" y="246"/>
                  </a:cubicBezTo>
                  <a:cubicBezTo>
                    <a:pt x="233" y="243"/>
                    <a:pt x="223" y="250"/>
                    <a:pt x="213" y="252"/>
                  </a:cubicBezTo>
                  <a:cubicBezTo>
                    <a:pt x="197" y="254"/>
                    <a:pt x="181" y="256"/>
                    <a:pt x="165" y="258"/>
                  </a:cubicBezTo>
                  <a:cubicBezTo>
                    <a:pt x="132" y="247"/>
                    <a:pt x="103" y="245"/>
                    <a:pt x="69" y="252"/>
                  </a:cubicBezTo>
                  <a:cubicBezTo>
                    <a:pt x="50" y="281"/>
                    <a:pt x="59" y="263"/>
                    <a:pt x="45" y="306"/>
                  </a:cubicBezTo>
                  <a:cubicBezTo>
                    <a:pt x="43" y="312"/>
                    <a:pt x="31" y="316"/>
                    <a:pt x="27" y="312"/>
                  </a:cubicBezTo>
                  <a:cubicBezTo>
                    <a:pt x="23" y="308"/>
                    <a:pt x="35" y="304"/>
                    <a:pt x="39" y="300"/>
                  </a:cubicBezTo>
                  <a:close/>
                </a:path>
              </a:pathLst>
            </a:custGeom>
            <a:gradFill rotWithShape="0">
              <a:gsLst>
                <a:gs pos="0">
                  <a:srgbClr val="FFCC99"/>
                </a:gs>
                <a:gs pos="100000">
                  <a:srgbClr val="FFFFFF"/>
                </a:gs>
              </a:gsLst>
              <a:lin ang="5400000" scaled="1"/>
            </a:gradFill>
            <a:ln w="63500">
              <a:solidFill>
                <a:srgbClr val="000000"/>
              </a:solidFill>
              <a:round/>
              <a:headEnd/>
              <a:tailEnd/>
            </a:ln>
          </p:spPr>
          <p:txBody>
            <a:bodyPr/>
            <a:lstStyle/>
            <a:p>
              <a:endParaRPr lang="en-IN"/>
            </a:p>
          </p:txBody>
        </p:sp>
        <p:sp>
          <p:nvSpPr>
            <p:cNvPr id="6182" name="Freeform 6"/>
            <p:cNvSpPr>
              <a:spLocks/>
            </p:cNvSpPr>
            <p:nvPr/>
          </p:nvSpPr>
          <p:spPr bwMode="auto">
            <a:xfrm>
              <a:off x="287" y="2140"/>
              <a:ext cx="855" cy="896"/>
            </a:xfrm>
            <a:custGeom>
              <a:avLst/>
              <a:gdLst>
                <a:gd name="T0" fmla="*/ 1 w 1636"/>
                <a:gd name="T1" fmla="*/ 1 h 1758"/>
                <a:gd name="T2" fmla="*/ 1 w 1636"/>
                <a:gd name="T3" fmla="*/ 1 h 1758"/>
                <a:gd name="T4" fmla="*/ 1 w 1636"/>
                <a:gd name="T5" fmla="*/ 1 h 1758"/>
                <a:gd name="T6" fmla="*/ 1 w 1636"/>
                <a:gd name="T7" fmla="*/ 1 h 1758"/>
                <a:gd name="T8" fmla="*/ 1 w 1636"/>
                <a:gd name="T9" fmla="*/ 1 h 1758"/>
                <a:gd name="T10" fmla="*/ 1 w 1636"/>
                <a:gd name="T11" fmla="*/ 1 h 1758"/>
                <a:gd name="T12" fmla="*/ 1 w 1636"/>
                <a:gd name="T13" fmla="*/ 1 h 1758"/>
                <a:gd name="T14" fmla="*/ 1 w 1636"/>
                <a:gd name="T15" fmla="*/ 1 h 1758"/>
                <a:gd name="T16" fmla="*/ 1 w 1636"/>
                <a:gd name="T17" fmla="*/ 1 h 1758"/>
                <a:gd name="T18" fmla="*/ 1 w 1636"/>
                <a:gd name="T19" fmla="*/ 1 h 1758"/>
                <a:gd name="T20" fmla="*/ 1 w 1636"/>
                <a:gd name="T21" fmla="*/ 1 h 1758"/>
                <a:gd name="T22" fmla="*/ 1 w 1636"/>
                <a:gd name="T23" fmla="*/ 1 h 1758"/>
                <a:gd name="T24" fmla="*/ 1 w 1636"/>
                <a:gd name="T25" fmla="*/ 1 h 1758"/>
                <a:gd name="T26" fmla="*/ 1 w 1636"/>
                <a:gd name="T27" fmla="*/ 1 h 1758"/>
                <a:gd name="T28" fmla="*/ 1 w 1636"/>
                <a:gd name="T29" fmla="*/ 1 h 1758"/>
                <a:gd name="T30" fmla="*/ 1 w 1636"/>
                <a:gd name="T31" fmla="*/ 1 h 1758"/>
                <a:gd name="T32" fmla="*/ 1 w 1636"/>
                <a:gd name="T33" fmla="*/ 1 h 1758"/>
                <a:gd name="T34" fmla="*/ 1 w 1636"/>
                <a:gd name="T35" fmla="*/ 1 h 1758"/>
                <a:gd name="T36" fmla="*/ 1 w 1636"/>
                <a:gd name="T37" fmla="*/ 1 h 1758"/>
                <a:gd name="T38" fmla="*/ 1 w 1636"/>
                <a:gd name="T39" fmla="*/ 1 h 1758"/>
                <a:gd name="T40" fmla="*/ 1 w 1636"/>
                <a:gd name="T41" fmla="*/ 1 h 1758"/>
                <a:gd name="T42" fmla="*/ 1 w 1636"/>
                <a:gd name="T43" fmla="*/ 1 h 1758"/>
                <a:gd name="T44" fmla="*/ 1 w 1636"/>
                <a:gd name="T45" fmla="*/ 1 h 1758"/>
                <a:gd name="T46" fmla="*/ 1 w 1636"/>
                <a:gd name="T47" fmla="*/ 1 h 1758"/>
                <a:gd name="T48" fmla="*/ 1 w 1636"/>
                <a:gd name="T49" fmla="*/ 1 h 1758"/>
                <a:gd name="T50" fmla="*/ 1 w 1636"/>
                <a:gd name="T51" fmla="*/ 1 h 1758"/>
                <a:gd name="T52" fmla="*/ 1 w 1636"/>
                <a:gd name="T53" fmla="*/ 1 h 1758"/>
                <a:gd name="T54" fmla="*/ 1 w 1636"/>
                <a:gd name="T55" fmla="*/ 1 h 1758"/>
                <a:gd name="T56" fmla="*/ 1 w 1636"/>
                <a:gd name="T57" fmla="*/ 1 h 1758"/>
                <a:gd name="T58" fmla="*/ 1 w 1636"/>
                <a:gd name="T59" fmla="*/ 1 h 1758"/>
                <a:gd name="T60" fmla="*/ 1 w 1636"/>
                <a:gd name="T61" fmla="*/ 1 h 1758"/>
                <a:gd name="T62" fmla="*/ 1 w 1636"/>
                <a:gd name="T63" fmla="*/ 1 h 1758"/>
                <a:gd name="T64" fmla="*/ 1 w 1636"/>
                <a:gd name="T65" fmla="*/ 1 h 1758"/>
                <a:gd name="T66" fmla="*/ 1 w 1636"/>
                <a:gd name="T67" fmla="*/ 1 h 1758"/>
                <a:gd name="T68" fmla="*/ 1 w 1636"/>
                <a:gd name="T69" fmla="*/ 1 h 1758"/>
                <a:gd name="T70" fmla="*/ 1 w 1636"/>
                <a:gd name="T71" fmla="*/ 1 h 1758"/>
                <a:gd name="T72" fmla="*/ 1 w 1636"/>
                <a:gd name="T73" fmla="*/ 1 h 1758"/>
                <a:gd name="T74" fmla="*/ 1 w 1636"/>
                <a:gd name="T75" fmla="*/ 1 h 1758"/>
                <a:gd name="T76" fmla="*/ 1 w 1636"/>
                <a:gd name="T77" fmla="*/ 1 h 1758"/>
                <a:gd name="T78" fmla="*/ 1 w 1636"/>
                <a:gd name="T79" fmla="*/ 1 h 1758"/>
                <a:gd name="T80" fmla="*/ 1 w 1636"/>
                <a:gd name="T81" fmla="*/ 1 h 1758"/>
                <a:gd name="T82" fmla="*/ 1 w 1636"/>
                <a:gd name="T83" fmla="*/ 1 h 1758"/>
                <a:gd name="T84" fmla="*/ 1 w 1636"/>
                <a:gd name="T85" fmla="*/ 1 h 1758"/>
                <a:gd name="T86" fmla="*/ 1 w 1636"/>
                <a:gd name="T87" fmla="*/ 1 h 1758"/>
                <a:gd name="T88" fmla="*/ 1 w 1636"/>
                <a:gd name="T89" fmla="*/ 1 h 1758"/>
                <a:gd name="T90" fmla="*/ 1 w 1636"/>
                <a:gd name="T91" fmla="*/ 1 h 1758"/>
                <a:gd name="T92" fmla="*/ 1 w 1636"/>
                <a:gd name="T93" fmla="*/ 1 h 1758"/>
                <a:gd name="T94" fmla="*/ 1 w 1636"/>
                <a:gd name="T95" fmla="*/ 1 h 1758"/>
                <a:gd name="T96" fmla="*/ 1 w 1636"/>
                <a:gd name="T97" fmla="*/ 1 h 1758"/>
                <a:gd name="T98" fmla="*/ 1 w 1636"/>
                <a:gd name="T99" fmla="*/ 1 h 1758"/>
                <a:gd name="T100" fmla="*/ 1 w 1636"/>
                <a:gd name="T101" fmla="*/ 1 h 17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36"/>
                <a:gd name="T154" fmla="*/ 0 h 1758"/>
                <a:gd name="T155" fmla="*/ 1636 w 1636"/>
                <a:gd name="T156" fmla="*/ 1758 h 17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36" h="1758">
                  <a:moveTo>
                    <a:pt x="1504" y="1656"/>
                  </a:moveTo>
                  <a:cubicBezTo>
                    <a:pt x="1509" y="1620"/>
                    <a:pt x="1525" y="1602"/>
                    <a:pt x="1516" y="1572"/>
                  </a:cubicBezTo>
                  <a:cubicBezTo>
                    <a:pt x="1512" y="1560"/>
                    <a:pt x="1508" y="1548"/>
                    <a:pt x="1504" y="1536"/>
                  </a:cubicBezTo>
                  <a:cubicBezTo>
                    <a:pt x="1502" y="1530"/>
                    <a:pt x="1498" y="1518"/>
                    <a:pt x="1498" y="1518"/>
                  </a:cubicBezTo>
                  <a:cubicBezTo>
                    <a:pt x="1504" y="1514"/>
                    <a:pt x="1511" y="1512"/>
                    <a:pt x="1516" y="1506"/>
                  </a:cubicBezTo>
                  <a:cubicBezTo>
                    <a:pt x="1520" y="1501"/>
                    <a:pt x="1517" y="1492"/>
                    <a:pt x="1522" y="1488"/>
                  </a:cubicBezTo>
                  <a:cubicBezTo>
                    <a:pt x="1532" y="1481"/>
                    <a:pt x="1547" y="1483"/>
                    <a:pt x="1558" y="1476"/>
                  </a:cubicBezTo>
                  <a:cubicBezTo>
                    <a:pt x="1582" y="1460"/>
                    <a:pt x="1608" y="1453"/>
                    <a:pt x="1636" y="1446"/>
                  </a:cubicBezTo>
                  <a:cubicBezTo>
                    <a:pt x="1624" y="1438"/>
                    <a:pt x="1612" y="1430"/>
                    <a:pt x="1600" y="1422"/>
                  </a:cubicBezTo>
                  <a:cubicBezTo>
                    <a:pt x="1594" y="1418"/>
                    <a:pt x="1582" y="1410"/>
                    <a:pt x="1582" y="1410"/>
                  </a:cubicBezTo>
                  <a:cubicBezTo>
                    <a:pt x="1590" y="1371"/>
                    <a:pt x="1604" y="1372"/>
                    <a:pt x="1576" y="1344"/>
                  </a:cubicBezTo>
                  <a:cubicBezTo>
                    <a:pt x="1578" y="1338"/>
                    <a:pt x="1578" y="1330"/>
                    <a:pt x="1582" y="1326"/>
                  </a:cubicBezTo>
                  <a:cubicBezTo>
                    <a:pt x="1586" y="1322"/>
                    <a:pt x="1597" y="1326"/>
                    <a:pt x="1600" y="1320"/>
                  </a:cubicBezTo>
                  <a:cubicBezTo>
                    <a:pt x="1609" y="1302"/>
                    <a:pt x="1583" y="1298"/>
                    <a:pt x="1576" y="1296"/>
                  </a:cubicBezTo>
                  <a:cubicBezTo>
                    <a:pt x="1565" y="1264"/>
                    <a:pt x="1575" y="1282"/>
                    <a:pt x="1534" y="1254"/>
                  </a:cubicBezTo>
                  <a:cubicBezTo>
                    <a:pt x="1522" y="1246"/>
                    <a:pt x="1498" y="1230"/>
                    <a:pt x="1498" y="1230"/>
                  </a:cubicBezTo>
                  <a:cubicBezTo>
                    <a:pt x="1488" y="1271"/>
                    <a:pt x="1484" y="1253"/>
                    <a:pt x="1450" y="1242"/>
                  </a:cubicBezTo>
                  <a:cubicBezTo>
                    <a:pt x="1424" y="1203"/>
                    <a:pt x="1450" y="1209"/>
                    <a:pt x="1396" y="1200"/>
                  </a:cubicBezTo>
                  <a:cubicBezTo>
                    <a:pt x="1353" y="1172"/>
                    <a:pt x="1353" y="1180"/>
                    <a:pt x="1306" y="1164"/>
                  </a:cubicBezTo>
                  <a:cubicBezTo>
                    <a:pt x="1276" y="1119"/>
                    <a:pt x="1270" y="1106"/>
                    <a:pt x="1216" y="1092"/>
                  </a:cubicBezTo>
                  <a:cubicBezTo>
                    <a:pt x="1196" y="1087"/>
                    <a:pt x="1162" y="1062"/>
                    <a:pt x="1162" y="1062"/>
                  </a:cubicBezTo>
                  <a:cubicBezTo>
                    <a:pt x="1168" y="1011"/>
                    <a:pt x="1171" y="972"/>
                    <a:pt x="1216" y="942"/>
                  </a:cubicBezTo>
                  <a:cubicBezTo>
                    <a:pt x="1230" y="920"/>
                    <a:pt x="1244" y="922"/>
                    <a:pt x="1258" y="900"/>
                  </a:cubicBezTo>
                  <a:cubicBezTo>
                    <a:pt x="1256" y="894"/>
                    <a:pt x="1252" y="888"/>
                    <a:pt x="1252" y="882"/>
                  </a:cubicBezTo>
                  <a:cubicBezTo>
                    <a:pt x="1252" y="876"/>
                    <a:pt x="1262" y="868"/>
                    <a:pt x="1258" y="864"/>
                  </a:cubicBezTo>
                  <a:cubicBezTo>
                    <a:pt x="1251" y="857"/>
                    <a:pt x="1238" y="861"/>
                    <a:pt x="1228" y="858"/>
                  </a:cubicBezTo>
                  <a:cubicBezTo>
                    <a:pt x="1192" y="848"/>
                    <a:pt x="1199" y="851"/>
                    <a:pt x="1174" y="834"/>
                  </a:cubicBezTo>
                  <a:cubicBezTo>
                    <a:pt x="1143" y="788"/>
                    <a:pt x="1132" y="770"/>
                    <a:pt x="1078" y="756"/>
                  </a:cubicBezTo>
                  <a:cubicBezTo>
                    <a:pt x="1057" y="742"/>
                    <a:pt x="1049" y="736"/>
                    <a:pt x="1024" y="744"/>
                  </a:cubicBezTo>
                  <a:cubicBezTo>
                    <a:pt x="1013" y="711"/>
                    <a:pt x="1014" y="676"/>
                    <a:pt x="1006" y="642"/>
                  </a:cubicBezTo>
                  <a:cubicBezTo>
                    <a:pt x="1001" y="622"/>
                    <a:pt x="989" y="608"/>
                    <a:pt x="982" y="588"/>
                  </a:cubicBezTo>
                  <a:cubicBezTo>
                    <a:pt x="1035" y="553"/>
                    <a:pt x="1026" y="607"/>
                    <a:pt x="1060" y="630"/>
                  </a:cubicBezTo>
                  <a:cubicBezTo>
                    <a:pt x="1085" y="592"/>
                    <a:pt x="1095" y="628"/>
                    <a:pt x="1108" y="588"/>
                  </a:cubicBezTo>
                  <a:cubicBezTo>
                    <a:pt x="1100" y="540"/>
                    <a:pt x="1106" y="564"/>
                    <a:pt x="1090" y="516"/>
                  </a:cubicBezTo>
                  <a:cubicBezTo>
                    <a:pt x="1085" y="502"/>
                    <a:pt x="1054" y="492"/>
                    <a:pt x="1054" y="492"/>
                  </a:cubicBezTo>
                  <a:cubicBezTo>
                    <a:pt x="1072" y="465"/>
                    <a:pt x="1075" y="462"/>
                    <a:pt x="1060" y="432"/>
                  </a:cubicBezTo>
                  <a:cubicBezTo>
                    <a:pt x="1062" y="422"/>
                    <a:pt x="1058" y="408"/>
                    <a:pt x="1066" y="402"/>
                  </a:cubicBezTo>
                  <a:cubicBezTo>
                    <a:pt x="1072" y="398"/>
                    <a:pt x="1077" y="413"/>
                    <a:pt x="1084" y="414"/>
                  </a:cubicBezTo>
                  <a:cubicBezTo>
                    <a:pt x="1094" y="416"/>
                    <a:pt x="1114" y="400"/>
                    <a:pt x="1120" y="396"/>
                  </a:cubicBezTo>
                  <a:cubicBezTo>
                    <a:pt x="1124" y="390"/>
                    <a:pt x="1132" y="385"/>
                    <a:pt x="1132" y="378"/>
                  </a:cubicBezTo>
                  <a:cubicBezTo>
                    <a:pt x="1132" y="365"/>
                    <a:pt x="1120" y="342"/>
                    <a:pt x="1120" y="342"/>
                  </a:cubicBezTo>
                  <a:cubicBezTo>
                    <a:pt x="1136" y="331"/>
                    <a:pt x="1174" y="318"/>
                    <a:pt x="1174" y="318"/>
                  </a:cubicBezTo>
                  <a:cubicBezTo>
                    <a:pt x="1185" y="302"/>
                    <a:pt x="1198" y="264"/>
                    <a:pt x="1198" y="264"/>
                  </a:cubicBezTo>
                  <a:cubicBezTo>
                    <a:pt x="1196" y="246"/>
                    <a:pt x="1195" y="228"/>
                    <a:pt x="1192" y="210"/>
                  </a:cubicBezTo>
                  <a:cubicBezTo>
                    <a:pt x="1191" y="204"/>
                    <a:pt x="1191" y="196"/>
                    <a:pt x="1186" y="192"/>
                  </a:cubicBezTo>
                  <a:cubicBezTo>
                    <a:pt x="1176" y="185"/>
                    <a:pt x="1162" y="184"/>
                    <a:pt x="1150" y="180"/>
                  </a:cubicBezTo>
                  <a:cubicBezTo>
                    <a:pt x="1144" y="178"/>
                    <a:pt x="1132" y="174"/>
                    <a:pt x="1132" y="174"/>
                  </a:cubicBezTo>
                  <a:cubicBezTo>
                    <a:pt x="1109" y="182"/>
                    <a:pt x="1066" y="177"/>
                    <a:pt x="1042" y="180"/>
                  </a:cubicBezTo>
                  <a:cubicBezTo>
                    <a:pt x="1013" y="190"/>
                    <a:pt x="1003" y="213"/>
                    <a:pt x="976" y="222"/>
                  </a:cubicBezTo>
                  <a:cubicBezTo>
                    <a:pt x="956" y="219"/>
                    <a:pt x="930" y="224"/>
                    <a:pt x="916" y="210"/>
                  </a:cubicBezTo>
                  <a:cubicBezTo>
                    <a:pt x="910" y="204"/>
                    <a:pt x="915" y="192"/>
                    <a:pt x="910" y="186"/>
                  </a:cubicBezTo>
                  <a:cubicBezTo>
                    <a:pt x="901" y="175"/>
                    <a:pt x="882" y="178"/>
                    <a:pt x="868" y="174"/>
                  </a:cubicBezTo>
                  <a:cubicBezTo>
                    <a:pt x="840" y="133"/>
                    <a:pt x="858" y="143"/>
                    <a:pt x="826" y="132"/>
                  </a:cubicBezTo>
                  <a:cubicBezTo>
                    <a:pt x="819" y="112"/>
                    <a:pt x="823" y="111"/>
                    <a:pt x="802" y="102"/>
                  </a:cubicBezTo>
                  <a:cubicBezTo>
                    <a:pt x="790" y="97"/>
                    <a:pt x="766" y="90"/>
                    <a:pt x="766" y="90"/>
                  </a:cubicBezTo>
                  <a:cubicBezTo>
                    <a:pt x="757" y="64"/>
                    <a:pt x="745" y="44"/>
                    <a:pt x="736" y="18"/>
                  </a:cubicBezTo>
                  <a:cubicBezTo>
                    <a:pt x="734" y="12"/>
                    <a:pt x="724" y="15"/>
                    <a:pt x="718" y="12"/>
                  </a:cubicBezTo>
                  <a:cubicBezTo>
                    <a:pt x="712" y="9"/>
                    <a:pt x="706" y="4"/>
                    <a:pt x="700" y="0"/>
                  </a:cubicBezTo>
                  <a:cubicBezTo>
                    <a:pt x="646" y="9"/>
                    <a:pt x="592" y="29"/>
                    <a:pt x="538" y="42"/>
                  </a:cubicBezTo>
                  <a:cubicBezTo>
                    <a:pt x="520" y="47"/>
                    <a:pt x="502" y="54"/>
                    <a:pt x="484" y="60"/>
                  </a:cubicBezTo>
                  <a:cubicBezTo>
                    <a:pt x="478" y="62"/>
                    <a:pt x="466" y="66"/>
                    <a:pt x="466" y="66"/>
                  </a:cubicBezTo>
                  <a:cubicBezTo>
                    <a:pt x="460" y="72"/>
                    <a:pt x="453" y="77"/>
                    <a:pt x="448" y="84"/>
                  </a:cubicBezTo>
                  <a:cubicBezTo>
                    <a:pt x="439" y="95"/>
                    <a:pt x="424" y="120"/>
                    <a:pt x="424" y="120"/>
                  </a:cubicBezTo>
                  <a:cubicBezTo>
                    <a:pt x="433" y="156"/>
                    <a:pt x="437" y="142"/>
                    <a:pt x="466" y="162"/>
                  </a:cubicBezTo>
                  <a:cubicBezTo>
                    <a:pt x="503" y="137"/>
                    <a:pt x="491" y="160"/>
                    <a:pt x="514" y="180"/>
                  </a:cubicBezTo>
                  <a:cubicBezTo>
                    <a:pt x="525" y="189"/>
                    <a:pt x="550" y="204"/>
                    <a:pt x="550" y="204"/>
                  </a:cubicBezTo>
                  <a:cubicBezTo>
                    <a:pt x="554" y="217"/>
                    <a:pt x="567" y="227"/>
                    <a:pt x="568" y="240"/>
                  </a:cubicBezTo>
                  <a:cubicBezTo>
                    <a:pt x="570" y="258"/>
                    <a:pt x="557" y="277"/>
                    <a:pt x="562" y="294"/>
                  </a:cubicBezTo>
                  <a:cubicBezTo>
                    <a:pt x="564" y="301"/>
                    <a:pt x="587" y="282"/>
                    <a:pt x="580" y="282"/>
                  </a:cubicBezTo>
                  <a:cubicBezTo>
                    <a:pt x="567" y="282"/>
                    <a:pt x="544" y="294"/>
                    <a:pt x="544" y="294"/>
                  </a:cubicBezTo>
                  <a:cubicBezTo>
                    <a:pt x="531" y="314"/>
                    <a:pt x="516" y="319"/>
                    <a:pt x="508" y="342"/>
                  </a:cubicBezTo>
                  <a:cubicBezTo>
                    <a:pt x="526" y="395"/>
                    <a:pt x="512" y="393"/>
                    <a:pt x="502" y="444"/>
                  </a:cubicBezTo>
                  <a:cubicBezTo>
                    <a:pt x="504" y="454"/>
                    <a:pt x="505" y="464"/>
                    <a:pt x="508" y="474"/>
                  </a:cubicBezTo>
                  <a:cubicBezTo>
                    <a:pt x="528" y="548"/>
                    <a:pt x="512" y="527"/>
                    <a:pt x="598" y="534"/>
                  </a:cubicBezTo>
                  <a:cubicBezTo>
                    <a:pt x="627" y="553"/>
                    <a:pt x="614" y="539"/>
                    <a:pt x="628" y="582"/>
                  </a:cubicBezTo>
                  <a:cubicBezTo>
                    <a:pt x="637" y="608"/>
                    <a:pt x="688" y="609"/>
                    <a:pt x="706" y="612"/>
                  </a:cubicBezTo>
                  <a:cubicBezTo>
                    <a:pt x="673" y="634"/>
                    <a:pt x="635" y="654"/>
                    <a:pt x="598" y="666"/>
                  </a:cubicBezTo>
                  <a:cubicBezTo>
                    <a:pt x="584" y="708"/>
                    <a:pt x="574" y="698"/>
                    <a:pt x="604" y="708"/>
                  </a:cubicBezTo>
                  <a:cubicBezTo>
                    <a:pt x="620" y="756"/>
                    <a:pt x="567" y="769"/>
                    <a:pt x="538" y="798"/>
                  </a:cubicBezTo>
                  <a:cubicBezTo>
                    <a:pt x="535" y="807"/>
                    <a:pt x="524" y="862"/>
                    <a:pt x="508" y="870"/>
                  </a:cubicBezTo>
                  <a:cubicBezTo>
                    <a:pt x="497" y="875"/>
                    <a:pt x="484" y="874"/>
                    <a:pt x="472" y="876"/>
                  </a:cubicBezTo>
                  <a:cubicBezTo>
                    <a:pt x="466" y="894"/>
                    <a:pt x="465" y="914"/>
                    <a:pt x="454" y="930"/>
                  </a:cubicBezTo>
                  <a:cubicBezTo>
                    <a:pt x="446" y="942"/>
                    <a:pt x="435" y="952"/>
                    <a:pt x="430" y="966"/>
                  </a:cubicBezTo>
                  <a:cubicBezTo>
                    <a:pt x="428" y="972"/>
                    <a:pt x="428" y="979"/>
                    <a:pt x="424" y="984"/>
                  </a:cubicBezTo>
                  <a:cubicBezTo>
                    <a:pt x="407" y="1006"/>
                    <a:pt x="366" y="1009"/>
                    <a:pt x="340" y="1014"/>
                  </a:cubicBezTo>
                  <a:cubicBezTo>
                    <a:pt x="320" y="1034"/>
                    <a:pt x="311" y="1061"/>
                    <a:pt x="298" y="1086"/>
                  </a:cubicBezTo>
                  <a:cubicBezTo>
                    <a:pt x="295" y="1092"/>
                    <a:pt x="297" y="1100"/>
                    <a:pt x="292" y="1104"/>
                  </a:cubicBezTo>
                  <a:cubicBezTo>
                    <a:pt x="276" y="1115"/>
                    <a:pt x="254" y="1117"/>
                    <a:pt x="238" y="1128"/>
                  </a:cubicBezTo>
                  <a:cubicBezTo>
                    <a:pt x="193" y="1122"/>
                    <a:pt x="176" y="1111"/>
                    <a:pt x="136" y="1098"/>
                  </a:cubicBezTo>
                  <a:cubicBezTo>
                    <a:pt x="136" y="1098"/>
                    <a:pt x="97" y="1107"/>
                    <a:pt x="94" y="1110"/>
                  </a:cubicBezTo>
                  <a:cubicBezTo>
                    <a:pt x="90" y="1114"/>
                    <a:pt x="92" y="1123"/>
                    <a:pt x="88" y="1128"/>
                  </a:cubicBezTo>
                  <a:cubicBezTo>
                    <a:pt x="83" y="1134"/>
                    <a:pt x="76" y="1136"/>
                    <a:pt x="70" y="1140"/>
                  </a:cubicBezTo>
                  <a:cubicBezTo>
                    <a:pt x="59" y="1172"/>
                    <a:pt x="64" y="1190"/>
                    <a:pt x="34" y="1200"/>
                  </a:cubicBezTo>
                  <a:cubicBezTo>
                    <a:pt x="0" y="1251"/>
                    <a:pt x="18" y="1256"/>
                    <a:pt x="70" y="1266"/>
                  </a:cubicBezTo>
                  <a:cubicBezTo>
                    <a:pt x="71" y="1279"/>
                    <a:pt x="68" y="1341"/>
                    <a:pt x="82" y="1368"/>
                  </a:cubicBezTo>
                  <a:cubicBezTo>
                    <a:pt x="92" y="1387"/>
                    <a:pt x="130" y="1410"/>
                    <a:pt x="130" y="1410"/>
                  </a:cubicBezTo>
                  <a:cubicBezTo>
                    <a:pt x="143" y="1448"/>
                    <a:pt x="147" y="1486"/>
                    <a:pt x="160" y="1524"/>
                  </a:cubicBezTo>
                  <a:cubicBezTo>
                    <a:pt x="172" y="1520"/>
                    <a:pt x="184" y="1508"/>
                    <a:pt x="196" y="1512"/>
                  </a:cubicBezTo>
                  <a:cubicBezTo>
                    <a:pt x="226" y="1522"/>
                    <a:pt x="256" y="1527"/>
                    <a:pt x="286" y="1536"/>
                  </a:cubicBezTo>
                  <a:cubicBezTo>
                    <a:pt x="332" y="1549"/>
                    <a:pt x="275" y="1533"/>
                    <a:pt x="322" y="1554"/>
                  </a:cubicBezTo>
                  <a:cubicBezTo>
                    <a:pt x="347" y="1565"/>
                    <a:pt x="374" y="1569"/>
                    <a:pt x="400" y="1578"/>
                  </a:cubicBezTo>
                  <a:cubicBezTo>
                    <a:pt x="388" y="1613"/>
                    <a:pt x="409" y="1639"/>
                    <a:pt x="424" y="1668"/>
                  </a:cubicBezTo>
                  <a:cubicBezTo>
                    <a:pt x="427" y="1674"/>
                    <a:pt x="425" y="1682"/>
                    <a:pt x="430" y="1686"/>
                  </a:cubicBezTo>
                  <a:cubicBezTo>
                    <a:pt x="440" y="1693"/>
                    <a:pt x="454" y="1694"/>
                    <a:pt x="466" y="1698"/>
                  </a:cubicBezTo>
                  <a:cubicBezTo>
                    <a:pt x="480" y="1703"/>
                    <a:pt x="502" y="1722"/>
                    <a:pt x="502" y="1722"/>
                  </a:cubicBezTo>
                  <a:cubicBezTo>
                    <a:pt x="514" y="1758"/>
                    <a:pt x="529" y="1742"/>
                    <a:pt x="538" y="1716"/>
                  </a:cubicBezTo>
                  <a:cubicBezTo>
                    <a:pt x="526" y="1680"/>
                    <a:pt x="530" y="1712"/>
                    <a:pt x="550" y="1692"/>
                  </a:cubicBezTo>
                  <a:cubicBezTo>
                    <a:pt x="560" y="1682"/>
                    <a:pt x="574" y="1656"/>
                    <a:pt x="574" y="1656"/>
                  </a:cubicBezTo>
                  <a:cubicBezTo>
                    <a:pt x="570" y="1644"/>
                    <a:pt x="566" y="1632"/>
                    <a:pt x="562" y="1620"/>
                  </a:cubicBezTo>
                  <a:cubicBezTo>
                    <a:pt x="560" y="1614"/>
                    <a:pt x="556" y="1602"/>
                    <a:pt x="556" y="1602"/>
                  </a:cubicBezTo>
                  <a:cubicBezTo>
                    <a:pt x="561" y="1586"/>
                    <a:pt x="562" y="1569"/>
                    <a:pt x="568" y="1554"/>
                  </a:cubicBezTo>
                  <a:cubicBezTo>
                    <a:pt x="571" y="1547"/>
                    <a:pt x="577" y="1542"/>
                    <a:pt x="580" y="1536"/>
                  </a:cubicBezTo>
                  <a:cubicBezTo>
                    <a:pt x="583" y="1530"/>
                    <a:pt x="584" y="1524"/>
                    <a:pt x="586" y="1518"/>
                  </a:cubicBezTo>
                  <a:cubicBezTo>
                    <a:pt x="598" y="1522"/>
                    <a:pt x="618" y="1518"/>
                    <a:pt x="622" y="1530"/>
                  </a:cubicBezTo>
                  <a:cubicBezTo>
                    <a:pt x="624" y="1536"/>
                    <a:pt x="624" y="1544"/>
                    <a:pt x="628" y="1548"/>
                  </a:cubicBezTo>
                  <a:cubicBezTo>
                    <a:pt x="639" y="1559"/>
                    <a:pt x="673" y="1561"/>
                    <a:pt x="688" y="1566"/>
                  </a:cubicBezTo>
                  <a:cubicBezTo>
                    <a:pt x="698" y="1597"/>
                    <a:pt x="685" y="1593"/>
                    <a:pt x="658" y="1602"/>
                  </a:cubicBezTo>
                  <a:cubicBezTo>
                    <a:pt x="644" y="1645"/>
                    <a:pt x="635" y="1631"/>
                    <a:pt x="664" y="1650"/>
                  </a:cubicBezTo>
                  <a:cubicBezTo>
                    <a:pt x="696" y="1639"/>
                    <a:pt x="699" y="1636"/>
                    <a:pt x="706" y="1602"/>
                  </a:cubicBezTo>
                  <a:cubicBezTo>
                    <a:pt x="733" y="1607"/>
                    <a:pt x="753" y="1616"/>
                    <a:pt x="778" y="1608"/>
                  </a:cubicBezTo>
                  <a:cubicBezTo>
                    <a:pt x="780" y="1596"/>
                    <a:pt x="790" y="1531"/>
                    <a:pt x="808" y="1584"/>
                  </a:cubicBezTo>
                  <a:cubicBezTo>
                    <a:pt x="810" y="1578"/>
                    <a:pt x="816" y="1572"/>
                    <a:pt x="814" y="1566"/>
                  </a:cubicBezTo>
                  <a:cubicBezTo>
                    <a:pt x="809" y="1554"/>
                    <a:pt x="771" y="1556"/>
                    <a:pt x="802" y="1530"/>
                  </a:cubicBezTo>
                  <a:cubicBezTo>
                    <a:pt x="812" y="1522"/>
                    <a:pt x="826" y="1522"/>
                    <a:pt x="838" y="1518"/>
                  </a:cubicBezTo>
                  <a:cubicBezTo>
                    <a:pt x="844" y="1516"/>
                    <a:pt x="856" y="1512"/>
                    <a:pt x="856" y="1512"/>
                  </a:cubicBezTo>
                  <a:cubicBezTo>
                    <a:pt x="868" y="1476"/>
                    <a:pt x="839" y="1490"/>
                    <a:pt x="808" y="1482"/>
                  </a:cubicBezTo>
                  <a:cubicBezTo>
                    <a:pt x="796" y="1479"/>
                    <a:pt x="784" y="1474"/>
                    <a:pt x="772" y="1470"/>
                  </a:cubicBezTo>
                  <a:cubicBezTo>
                    <a:pt x="766" y="1468"/>
                    <a:pt x="754" y="1464"/>
                    <a:pt x="754" y="1464"/>
                  </a:cubicBezTo>
                  <a:cubicBezTo>
                    <a:pt x="750" y="1452"/>
                    <a:pt x="746" y="1440"/>
                    <a:pt x="742" y="1428"/>
                  </a:cubicBezTo>
                  <a:cubicBezTo>
                    <a:pt x="740" y="1422"/>
                    <a:pt x="771" y="1393"/>
                    <a:pt x="772" y="1392"/>
                  </a:cubicBezTo>
                  <a:cubicBezTo>
                    <a:pt x="808" y="1368"/>
                    <a:pt x="845" y="1358"/>
                    <a:pt x="886" y="1344"/>
                  </a:cubicBezTo>
                  <a:cubicBezTo>
                    <a:pt x="905" y="1338"/>
                    <a:pt x="921" y="1326"/>
                    <a:pt x="940" y="1320"/>
                  </a:cubicBezTo>
                  <a:cubicBezTo>
                    <a:pt x="946" y="1318"/>
                    <a:pt x="958" y="1314"/>
                    <a:pt x="958" y="1314"/>
                  </a:cubicBezTo>
                  <a:cubicBezTo>
                    <a:pt x="1023" y="1323"/>
                    <a:pt x="1005" y="1316"/>
                    <a:pt x="1036" y="1362"/>
                  </a:cubicBezTo>
                  <a:cubicBezTo>
                    <a:pt x="1031" y="1398"/>
                    <a:pt x="1032" y="1433"/>
                    <a:pt x="994" y="1446"/>
                  </a:cubicBezTo>
                  <a:cubicBezTo>
                    <a:pt x="988" y="1452"/>
                    <a:pt x="981" y="1457"/>
                    <a:pt x="976" y="1464"/>
                  </a:cubicBezTo>
                  <a:cubicBezTo>
                    <a:pt x="967" y="1475"/>
                    <a:pt x="952" y="1500"/>
                    <a:pt x="952" y="1500"/>
                  </a:cubicBezTo>
                  <a:cubicBezTo>
                    <a:pt x="955" y="1540"/>
                    <a:pt x="941" y="1588"/>
                    <a:pt x="982" y="1602"/>
                  </a:cubicBezTo>
                  <a:cubicBezTo>
                    <a:pt x="1026" y="1668"/>
                    <a:pt x="1026" y="1591"/>
                    <a:pt x="988" y="1566"/>
                  </a:cubicBezTo>
                  <a:cubicBezTo>
                    <a:pt x="978" y="1528"/>
                    <a:pt x="978" y="1487"/>
                    <a:pt x="1012" y="1464"/>
                  </a:cubicBezTo>
                  <a:cubicBezTo>
                    <a:pt x="1018" y="1468"/>
                    <a:pt x="1025" y="1471"/>
                    <a:pt x="1030" y="1476"/>
                  </a:cubicBezTo>
                  <a:cubicBezTo>
                    <a:pt x="1035" y="1481"/>
                    <a:pt x="1035" y="1493"/>
                    <a:pt x="1042" y="1494"/>
                  </a:cubicBezTo>
                  <a:cubicBezTo>
                    <a:pt x="1055" y="1496"/>
                    <a:pt x="1078" y="1482"/>
                    <a:pt x="1078" y="1482"/>
                  </a:cubicBezTo>
                  <a:cubicBezTo>
                    <a:pt x="1085" y="1493"/>
                    <a:pt x="1091" y="1509"/>
                    <a:pt x="1108" y="1506"/>
                  </a:cubicBezTo>
                  <a:cubicBezTo>
                    <a:pt x="1115" y="1505"/>
                    <a:pt x="1119" y="1497"/>
                    <a:pt x="1126" y="1494"/>
                  </a:cubicBezTo>
                  <a:cubicBezTo>
                    <a:pt x="1138" y="1489"/>
                    <a:pt x="1162" y="1482"/>
                    <a:pt x="1162" y="1482"/>
                  </a:cubicBezTo>
                  <a:cubicBezTo>
                    <a:pt x="1207" y="1497"/>
                    <a:pt x="1153" y="1475"/>
                    <a:pt x="1192" y="1506"/>
                  </a:cubicBezTo>
                  <a:cubicBezTo>
                    <a:pt x="1198" y="1511"/>
                    <a:pt x="1239" y="1518"/>
                    <a:pt x="1240" y="1518"/>
                  </a:cubicBezTo>
                  <a:cubicBezTo>
                    <a:pt x="1246" y="1522"/>
                    <a:pt x="1251" y="1530"/>
                    <a:pt x="1258" y="1530"/>
                  </a:cubicBezTo>
                  <a:cubicBezTo>
                    <a:pt x="1271" y="1530"/>
                    <a:pt x="1294" y="1518"/>
                    <a:pt x="1294" y="1518"/>
                  </a:cubicBezTo>
                  <a:cubicBezTo>
                    <a:pt x="1329" y="1527"/>
                    <a:pt x="1360" y="1540"/>
                    <a:pt x="1390" y="1560"/>
                  </a:cubicBezTo>
                  <a:cubicBezTo>
                    <a:pt x="1407" y="1586"/>
                    <a:pt x="1411" y="1608"/>
                    <a:pt x="1438" y="1626"/>
                  </a:cubicBezTo>
                  <a:cubicBezTo>
                    <a:pt x="1454" y="1675"/>
                    <a:pt x="1437" y="1664"/>
                    <a:pt x="1492" y="1656"/>
                  </a:cubicBezTo>
                  <a:cubicBezTo>
                    <a:pt x="1507" y="1633"/>
                    <a:pt x="1504" y="1631"/>
                    <a:pt x="1504" y="1656"/>
                  </a:cubicBezTo>
                  <a:close/>
                </a:path>
              </a:pathLst>
            </a:custGeom>
            <a:gradFill rotWithShape="0">
              <a:gsLst>
                <a:gs pos="0">
                  <a:srgbClr val="5E9EFF"/>
                </a:gs>
                <a:gs pos="39999">
                  <a:srgbClr val="85C2FF"/>
                </a:gs>
                <a:gs pos="70000">
                  <a:srgbClr val="C4D6EB"/>
                </a:gs>
                <a:gs pos="100000">
                  <a:srgbClr val="FFEBFA"/>
                </a:gs>
              </a:gsLst>
              <a:lin ang="5400000"/>
            </a:gradFill>
            <a:ln w="63500">
              <a:solidFill>
                <a:srgbClr val="000000"/>
              </a:solidFill>
              <a:round/>
              <a:headEnd/>
              <a:tailEnd/>
            </a:ln>
          </p:spPr>
          <p:txBody>
            <a:bodyPr/>
            <a:lstStyle/>
            <a:p>
              <a:endParaRPr lang="en-IN"/>
            </a:p>
          </p:txBody>
        </p:sp>
        <p:sp>
          <p:nvSpPr>
            <p:cNvPr id="6183" name="Freeform 7"/>
            <p:cNvSpPr>
              <a:spLocks/>
            </p:cNvSpPr>
            <p:nvPr/>
          </p:nvSpPr>
          <p:spPr bwMode="auto">
            <a:xfrm>
              <a:off x="1451" y="2605"/>
              <a:ext cx="401" cy="489"/>
            </a:xfrm>
            <a:custGeom>
              <a:avLst/>
              <a:gdLst>
                <a:gd name="T0" fmla="*/ 0 w 810"/>
                <a:gd name="T1" fmla="*/ 1 h 960"/>
                <a:gd name="T2" fmla="*/ 0 w 810"/>
                <a:gd name="T3" fmla="*/ 1 h 960"/>
                <a:gd name="T4" fmla="*/ 0 w 810"/>
                <a:gd name="T5" fmla="*/ 1 h 960"/>
                <a:gd name="T6" fmla="*/ 0 w 810"/>
                <a:gd name="T7" fmla="*/ 1 h 960"/>
                <a:gd name="T8" fmla="*/ 0 w 810"/>
                <a:gd name="T9" fmla="*/ 1 h 960"/>
                <a:gd name="T10" fmla="*/ 0 w 810"/>
                <a:gd name="T11" fmla="*/ 1 h 960"/>
                <a:gd name="T12" fmla="*/ 0 w 810"/>
                <a:gd name="T13" fmla="*/ 1 h 960"/>
                <a:gd name="T14" fmla="*/ 0 w 810"/>
                <a:gd name="T15" fmla="*/ 1 h 960"/>
                <a:gd name="T16" fmla="*/ 0 w 810"/>
                <a:gd name="T17" fmla="*/ 1 h 960"/>
                <a:gd name="T18" fmla="*/ 0 w 810"/>
                <a:gd name="T19" fmla="*/ 1 h 960"/>
                <a:gd name="T20" fmla="*/ 0 w 810"/>
                <a:gd name="T21" fmla="*/ 1 h 960"/>
                <a:gd name="T22" fmla="*/ 0 w 810"/>
                <a:gd name="T23" fmla="*/ 1 h 960"/>
                <a:gd name="T24" fmla="*/ 0 w 810"/>
                <a:gd name="T25" fmla="*/ 1 h 960"/>
                <a:gd name="T26" fmla="*/ 0 w 810"/>
                <a:gd name="T27" fmla="*/ 1 h 960"/>
                <a:gd name="T28" fmla="*/ 0 w 810"/>
                <a:gd name="T29" fmla="*/ 1 h 960"/>
                <a:gd name="T30" fmla="*/ 0 w 810"/>
                <a:gd name="T31" fmla="*/ 1 h 960"/>
                <a:gd name="T32" fmla="*/ 0 w 810"/>
                <a:gd name="T33" fmla="*/ 1 h 960"/>
                <a:gd name="T34" fmla="*/ 0 w 810"/>
                <a:gd name="T35" fmla="*/ 1 h 960"/>
                <a:gd name="T36" fmla="*/ 0 w 810"/>
                <a:gd name="T37" fmla="*/ 0 h 960"/>
                <a:gd name="T38" fmla="*/ 0 w 810"/>
                <a:gd name="T39" fmla="*/ 1 h 960"/>
                <a:gd name="T40" fmla="*/ 0 w 810"/>
                <a:gd name="T41" fmla="*/ 1 h 960"/>
                <a:gd name="T42" fmla="*/ 0 w 810"/>
                <a:gd name="T43" fmla="*/ 1 h 960"/>
                <a:gd name="T44" fmla="*/ 0 w 810"/>
                <a:gd name="T45" fmla="*/ 1 h 960"/>
                <a:gd name="T46" fmla="*/ 0 w 810"/>
                <a:gd name="T47" fmla="*/ 1 h 960"/>
                <a:gd name="T48" fmla="*/ 0 w 810"/>
                <a:gd name="T49" fmla="*/ 1 h 960"/>
                <a:gd name="T50" fmla="*/ 0 w 810"/>
                <a:gd name="T51" fmla="*/ 1 h 960"/>
                <a:gd name="T52" fmla="*/ 0 w 810"/>
                <a:gd name="T53" fmla="*/ 1 h 960"/>
                <a:gd name="T54" fmla="*/ 0 w 810"/>
                <a:gd name="T55" fmla="*/ 1 h 960"/>
                <a:gd name="T56" fmla="*/ 0 w 810"/>
                <a:gd name="T57" fmla="*/ 1 h 960"/>
                <a:gd name="T58" fmla="*/ 0 w 810"/>
                <a:gd name="T59" fmla="*/ 1 h 960"/>
                <a:gd name="T60" fmla="*/ 0 w 810"/>
                <a:gd name="T61" fmla="*/ 1 h 960"/>
                <a:gd name="T62" fmla="*/ 0 w 810"/>
                <a:gd name="T63" fmla="*/ 1 h 960"/>
                <a:gd name="T64" fmla="*/ 0 w 810"/>
                <a:gd name="T65" fmla="*/ 1 h 960"/>
                <a:gd name="T66" fmla="*/ 0 w 810"/>
                <a:gd name="T67" fmla="*/ 1 h 960"/>
                <a:gd name="T68" fmla="*/ 0 w 810"/>
                <a:gd name="T69" fmla="*/ 1 h 960"/>
                <a:gd name="T70" fmla="*/ 0 w 810"/>
                <a:gd name="T71" fmla="*/ 1 h 960"/>
                <a:gd name="T72" fmla="*/ 0 w 810"/>
                <a:gd name="T73" fmla="*/ 1 h 960"/>
                <a:gd name="T74" fmla="*/ 0 w 810"/>
                <a:gd name="T75" fmla="*/ 1 h 960"/>
                <a:gd name="T76" fmla="*/ 0 w 810"/>
                <a:gd name="T77" fmla="*/ 1 h 960"/>
                <a:gd name="T78" fmla="*/ 0 w 810"/>
                <a:gd name="T79" fmla="*/ 1 h 960"/>
                <a:gd name="T80" fmla="*/ 0 w 810"/>
                <a:gd name="T81" fmla="*/ 1 h 960"/>
                <a:gd name="T82" fmla="*/ 0 w 810"/>
                <a:gd name="T83" fmla="*/ 1 h 960"/>
                <a:gd name="T84" fmla="*/ 0 w 810"/>
                <a:gd name="T85" fmla="*/ 1 h 960"/>
                <a:gd name="T86" fmla="*/ 0 w 810"/>
                <a:gd name="T87" fmla="*/ 1 h 960"/>
                <a:gd name="T88" fmla="*/ 0 w 810"/>
                <a:gd name="T89" fmla="*/ 1 h 960"/>
                <a:gd name="T90" fmla="*/ 0 w 810"/>
                <a:gd name="T91" fmla="*/ 1 h 960"/>
                <a:gd name="T92" fmla="*/ 0 w 810"/>
                <a:gd name="T93" fmla="*/ 1 h 960"/>
                <a:gd name="T94" fmla="*/ 0 w 810"/>
                <a:gd name="T95" fmla="*/ 1 h 960"/>
                <a:gd name="T96" fmla="*/ 0 w 810"/>
                <a:gd name="T97" fmla="*/ 1 h 960"/>
                <a:gd name="T98" fmla="*/ 0 w 810"/>
                <a:gd name="T99" fmla="*/ 1 h 960"/>
                <a:gd name="T100" fmla="*/ 0 w 810"/>
                <a:gd name="T101" fmla="*/ 1 h 960"/>
                <a:gd name="T102" fmla="*/ 0 w 810"/>
                <a:gd name="T103" fmla="*/ 1 h 960"/>
                <a:gd name="T104" fmla="*/ 0 w 810"/>
                <a:gd name="T105" fmla="*/ 1 h 960"/>
                <a:gd name="T106" fmla="*/ 0 w 810"/>
                <a:gd name="T107" fmla="*/ 1 h 960"/>
                <a:gd name="T108" fmla="*/ 0 w 810"/>
                <a:gd name="T109" fmla="*/ 1 h 960"/>
                <a:gd name="T110" fmla="*/ 0 w 810"/>
                <a:gd name="T111" fmla="*/ 1 h 960"/>
                <a:gd name="T112" fmla="*/ 0 w 810"/>
                <a:gd name="T113" fmla="*/ 1 h 960"/>
                <a:gd name="T114" fmla="*/ 0 w 810"/>
                <a:gd name="T115" fmla="*/ 1 h 960"/>
                <a:gd name="T116" fmla="*/ 0 w 810"/>
                <a:gd name="T117" fmla="*/ 1 h 960"/>
                <a:gd name="T118" fmla="*/ 0 w 810"/>
                <a:gd name="T119" fmla="*/ 1 h 960"/>
                <a:gd name="T120" fmla="*/ 0 w 810"/>
                <a:gd name="T121" fmla="*/ 1 h 960"/>
                <a:gd name="T122" fmla="*/ 0 w 810"/>
                <a:gd name="T123" fmla="*/ 1 h 9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0"/>
                <a:gd name="T187" fmla="*/ 0 h 960"/>
                <a:gd name="T188" fmla="*/ 810 w 810"/>
                <a:gd name="T189" fmla="*/ 960 h 9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0" h="960">
                  <a:moveTo>
                    <a:pt x="12" y="414"/>
                  </a:moveTo>
                  <a:cubicBezTo>
                    <a:pt x="18" y="410"/>
                    <a:pt x="25" y="407"/>
                    <a:pt x="30" y="402"/>
                  </a:cubicBezTo>
                  <a:cubicBezTo>
                    <a:pt x="39" y="391"/>
                    <a:pt x="54" y="366"/>
                    <a:pt x="54" y="366"/>
                  </a:cubicBezTo>
                  <a:cubicBezTo>
                    <a:pt x="129" y="391"/>
                    <a:pt x="194" y="359"/>
                    <a:pt x="264" y="342"/>
                  </a:cubicBezTo>
                  <a:cubicBezTo>
                    <a:pt x="276" y="306"/>
                    <a:pt x="272" y="338"/>
                    <a:pt x="252" y="318"/>
                  </a:cubicBezTo>
                  <a:cubicBezTo>
                    <a:pt x="220" y="286"/>
                    <a:pt x="276" y="310"/>
                    <a:pt x="228" y="294"/>
                  </a:cubicBezTo>
                  <a:cubicBezTo>
                    <a:pt x="224" y="288"/>
                    <a:pt x="221" y="281"/>
                    <a:pt x="216" y="276"/>
                  </a:cubicBezTo>
                  <a:cubicBezTo>
                    <a:pt x="211" y="271"/>
                    <a:pt x="201" y="271"/>
                    <a:pt x="198" y="264"/>
                  </a:cubicBezTo>
                  <a:cubicBezTo>
                    <a:pt x="192" y="250"/>
                    <a:pt x="215" y="238"/>
                    <a:pt x="222" y="234"/>
                  </a:cubicBezTo>
                  <a:cubicBezTo>
                    <a:pt x="247" y="222"/>
                    <a:pt x="296" y="223"/>
                    <a:pt x="312" y="222"/>
                  </a:cubicBezTo>
                  <a:cubicBezTo>
                    <a:pt x="321" y="186"/>
                    <a:pt x="325" y="200"/>
                    <a:pt x="354" y="180"/>
                  </a:cubicBezTo>
                  <a:cubicBezTo>
                    <a:pt x="377" y="146"/>
                    <a:pt x="349" y="118"/>
                    <a:pt x="390" y="132"/>
                  </a:cubicBezTo>
                  <a:cubicBezTo>
                    <a:pt x="404" y="128"/>
                    <a:pt x="422" y="127"/>
                    <a:pt x="432" y="114"/>
                  </a:cubicBezTo>
                  <a:cubicBezTo>
                    <a:pt x="449" y="93"/>
                    <a:pt x="437" y="87"/>
                    <a:pt x="468" y="66"/>
                  </a:cubicBezTo>
                  <a:cubicBezTo>
                    <a:pt x="470" y="60"/>
                    <a:pt x="470" y="52"/>
                    <a:pt x="474" y="48"/>
                  </a:cubicBezTo>
                  <a:cubicBezTo>
                    <a:pt x="487" y="35"/>
                    <a:pt x="497" y="45"/>
                    <a:pt x="510" y="48"/>
                  </a:cubicBezTo>
                  <a:cubicBezTo>
                    <a:pt x="537" y="54"/>
                    <a:pt x="562" y="57"/>
                    <a:pt x="588" y="66"/>
                  </a:cubicBezTo>
                  <a:cubicBezTo>
                    <a:pt x="604" y="55"/>
                    <a:pt x="612" y="52"/>
                    <a:pt x="624" y="36"/>
                  </a:cubicBezTo>
                  <a:cubicBezTo>
                    <a:pt x="633" y="25"/>
                    <a:pt x="648" y="0"/>
                    <a:pt x="648" y="0"/>
                  </a:cubicBezTo>
                  <a:cubicBezTo>
                    <a:pt x="672" y="8"/>
                    <a:pt x="676" y="18"/>
                    <a:pt x="684" y="42"/>
                  </a:cubicBezTo>
                  <a:cubicBezTo>
                    <a:pt x="672" y="79"/>
                    <a:pt x="677" y="42"/>
                    <a:pt x="696" y="72"/>
                  </a:cubicBezTo>
                  <a:cubicBezTo>
                    <a:pt x="703" y="83"/>
                    <a:pt x="708" y="108"/>
                    <a:pt x="708" y="108"/>
                  </a:cubicBezTo>
                  <a:cubicBezTo>
                    <a:pt x="688" y="168"/>
                    <a:pt x="733" y="141"/>
                    <a:pt x="768" y="132"/>
                  </a:cubicBezTo>
                  <a:cubicBezTo>
                    <a:pt x="803" y="144"/>
                    <a:pt x="803" y="147"/>
                    <a:pt x="810" y="186"/>
                  </a:cubicBezTo>
                  <a:cubicBezTo>
                    <a:pt x="808" y="192"/>
                    <a:pt x="808" y="200"/>
                    <a:pt x="804" y="204"/>
                  </a:cubicBezTo>
                  <a:cubicBezTo>
                    <a:pt x="794" y="214"/>
                    <a:pt x="768" y="228"/>
                    <a:pt x="768" y="228"/>
                  </a:cubicBezTo>
                  <a:cubicBezTo>
                    <a:pt x="783" y="272"/>
                    <a:pt x="783" y="252"/>
                    <a:pt x="774" y="288"/>
                  </a:cubicBezTo>
                  <a:cubicBezTo>
                    <a:pt x="762" y="284"/>
                    <a:pt x="750" y="280"/>
                    <a:pt x="738" y="276"/>
                  </a:cubicBezTo>
                  <a:cubicBezTo>
                    <a:pt x="732" y="274"/>
                    <a:pt x="720" y="270"/>
                    <a:pt x="720" y="270"/>
                  </a:cubicBezTo>
                  <a:cubicBezTo>
                    <a:pt x="707" y="274"/>
                    <a:pt x="694" y="277"/>
                    <a:pt x="684" y="288"/>
                  </a:cubicBezTo>
                  <a:cubicBezTo>
                    <a:pt x="675" y="299"/>
                    <a:pt x="672" y="316"/>
                    <a:pt x="660" y="324"/>
                  </a:cubicBezTo>
                  <a:cubicBezTo>
                    <a:pt x="642" y="336"/>
                    <a:pt x="624" y="348"/>
                    <a:pt x="606" y="360"/>
                  </a:cubicBezTo>
                  <a:cubicBezTo>
                    <a:pt x="600" y="364"/>
                    <a:pt x="588" y="372"/>
                    <a:pt x="588" y="372"/>
                  </a:cubicBezTo>
                  <a:cubicBezTo>
                    <a:pt x="586" y="386"/>
                    <a:pt x="579" y="400"/>
                    <a:pt x="582" y="414"/>
                  </a:cubicBezTo>
                  <a:cubicBezTo>
                    <a:pt x="585" y="428"/>
                    <a:pt x="606" y="450"/>
                    <a:pt x="606" y="450"/>
                  </a:cubicBezTo>
                  <a:cubicBezTo>
                    <a:pt x="604" y="458"/>
                    <a:pt x="605" y="468"/>
                    <a:pt x="600" y="474"/>
                  </a:cubicBezTo>
                  <a:cubicBezTo>
                    <a:pt x="591" y="485"/>
                    <a:pt x="564" y="498"/>
                    <a:pt x="564" y="498"/>
                  </a:cubicBezTo>
                  <a:cubicBezTo>
                    <a:pt x="554" y="529"/>
                    <a:pt x="538" y="522"/>
                    <a:pt x="558" y="552"/>
                  </a:cubicBezTo>
                  <a:cubicBezTo>
                    <a:pt x="551" y="606"/>
                    <a:pt x="542" y="610"/>
                    <a:pt x="522" y="654"/>
                  </a:cubicBezTo>
                  <a:cubicBezTo>
                    <a:pt x="507" y="689"/>
                    <a:pt x="515" y="701"/>
                    <a:pt x="486" y="720"/>
                  </a:cubicBezTo>
                  <a:cubicBezTo>
                    <a:pt x="469" y="714"/>
                    <a:pt x="449" y="705"/>
                    <a:pt x="432" y="720"/>
                  </a:cubicBezTo>
                  <a:cubicBezTo>
                    <a:pt x="422" y="728"/>
                    <a:pt x="420" y="756"/>
                    <a:pt x="420" y="756"/>
                  </a:cubicBezTo>
                  <a:cubicBezTo>
                    <a:pt x="416" y="798"/>
                    <a:pt x="413" y="908"/>
                    <a:pt x="396" y="942"/>
                  </a:cubicBezTo>
                  <a:cubicBezTo>
                    <a:pt x="391" y="951"/>
                    <a:pt x="369" y="957"/>
                    <a:pt x="360" y="960"/>
                  </a:cubicBezTo>
                  <a:cubicBezTo>
                    <a:pt x="334" y="921"/>
                    <a:pt x="321" y="878"/>
                    <a:pt x="306" y="834"/>
                  </a:cubicBezTo>
                  <a:cubicBezTo>
                    <a:pt x="308" y="820"/>
                    <a:pt x="319" y="771"/>
                    <a:pt x="306" y="756"/>
                  </a:cubicBezTo>
                  <a:cubicBezTo>
                    <a:pt x="298" y="746"/>
                    <a:pt x="270" y="744"/>
                    <a:pt x="270" y="744"/>
                  </a:cubicBezTo>
                  <a:cubicBezTo>
                    <a:pt x="262" y="769"/>
                    <a:pt x="277" y="814"/>
                    <a:pt x="252" y="822"/>
                  </a:cubicBezTo>
                  <a:cubicBezTo>
                    <a:pt x="240" y="826"/>
                    <a:pt x="216" y="834"/>
                    <a:pt x="216" y="834"/>
                  </a:cubicBezTo>
                  <a:cubicBezTo>
                    <a:pt x="195" y="820"/>
                    <a:pt x="182" y="810"/>
                    <a:pt x="174" y="786"/>
                  </a:cubicBezTo>
                  <a:cubicBezTo>
                    <a:pt x="184" y="727"/>
                    <a:pt x="191" y="699"/>
                    <a:pt x="252" y="684"/>
                  </a:cubicBezTo>
                  <a:cubicBezTo>
                    <a:pt x="277" y="667"/>
                    <a:pt x="279" y="646"/>
                    <a:pt x="288" y="618"/>
                  </a:cubicBezTo>
                  <a:cubicBezTo>
                    <a:pt x="292" y="606"/>
                    <a:pt x="300" y="582"/>
                    <a:pt x="300" y="582"/>
                  </a:cubicBezTo>
                  <a:cubicBezTo>
                    <a:pt x="282" y="576"/>
                    <a:pt x="264" y="570"/>
                    <a:pt x="246" y="564"/>
                  </a:cubicBezTo>
                  <a:cubicBezTo>
                    <a:pt x="240" y="562"/>
                    <a:pt x="228" y="558"/>
                    <a:pt x="228" y="558"/>
                  </a:cubicBezTo>
                  <a:cubicBezTo>
                    <a:pt x="190" y="615"/>
                    <a:pt x="162" y="586"/>
                    <a:pt x="78" y="582"/>
                  </a:cubicBezTo>
                  <a:cubicBezTo>
                    <a:pt x="58" y="575"/>
                    <a:pt x="44" y="565"/>
                    <a:pt x="24" y="558"/>
                  </a:cubicBezTo>
                  <a:cubicBezTo>
                    <a:pt x="7" y="508"/>
                    <a:pt x="33" y="588"/>
                    <a:pt x="12" y="498"/>
                  </a:cubicBezTo>
                  <a:cubicBezTo>
                    <a:pt x="9" y="486"/>
                    <a:pt x="0" y="462"/>
                    <a:pt x="0" y="462"/>
                  </a:cubicBezTo>
                  <a:cubicBezTo>
                    <a:pt x="2" y="452"/>
                    <a:pt x="3" y="442"/>
                    <a:pt x="6" y="432"/>
                  </a:cubicBezTo>
                  <a:cubicBezTo>
                    <a:pt x="9" y="420"/>
                    <a:pt x="14" y="408"/>
                    <a:pt x="18" y="396"/>
                  </a:cubicBezTo>
                  <a:cubicBezTo>
                    <a:pt x="20" y="390"/>
                    <a:pt x="14" y="408"/>
                    <a:pt x="12" y="414"/>
                  </a:cubicBezTo>
                  <a:close/>
                </a:path>
              </a:pathLst>
            </a:custGeom>
            <a:gradFill rotWithShape="0">
              <a:gsLst>
                <a:gs pos="0">
                  <a:srgbClr val="FFFF00"/>
                </a:gs>
                <a:gs pos="100000">
                  <a:srgbClr val="CCFF99"/>
                </a:gs>
              </a:gsLst>
              <a:lin ang="5400000" scaled="1"/>
            </a:gradFill>
            <a:ln w="63500">
              <a:solidFill>
                <a:srgbClr val="000000"/>
              </a:solidFill>
              <a:round/>
              <a:headEnd/>
              <a:tailEnd/>
            </a:ln>
          </p:spPr>
          <p:txBody>
            <a:bodyPr/>
            <a:lstStyle/>
            <a:p>
              <a:endParaRPr lang="en-IN"/>
            </a:p>
          </p:txBody>
        </p:sp>
      </p:grpSp>
      <p:grpSp>
        <p:nvGrpSpPr>
          <p:cNvPr id="6147" name="Group 8"/>
          <p:cNvGrpSpPr>
            <a:grpSpLocks/>
          </p:cNvGrpSpPr>
          <p:nvPr/>
        </p:nvGrpSpPr>
        <p:grpSpPr bwMode="auto">
          <a:xfrm>
            <a:off x="4606925" y="2168525"/>
            <a:ext cx="2555875" cy="2708275"/>
            <a:chOff x="1440" y="246"/>
            <a:chExt cx="3530" cy="3614"/>
          </a:xfrm>
        </p:grpSpPr>
        <p:sp>
          <p:nvSpPr>
            <p:cNvPr id="6176" name="Freeform 9"/>
            <p:cNvSpPr>
              <a:spLocks/>
            </p:cNvSpPr>
            <p:nvPr/>
          </p:nvSpPr>
          <p:spPr bwMode="auto">
            <a:xfrm>
              <a:off x="2058" y="2400"/>
              <a:ext cx="1398" cy="1460"/>
            </a:xfrm>
            <a:custGeom>
              <a:avLst/>
              <a:gdLst>
                <a:gd name="T0" fmla="*/ 178 w 1236"/>
                <a:gd name="T1" fmla="*/ 521 h 1460"/>
                <a:gd name="T2" fmla="*/ 267 w 1236"/>
                <a:gd name="T3" fmla="*/ 443 h 1460"/>
                <a:gd name="T4" fmla="*/ 861 w 1236"/>
                <a:gd name="T5" fmla="*/ 343 h 1460"/>
                <a:gd name="T6" fmla="*/ 1102 w 1236"/>
                <a:gd name="T7" fmla="*/ 359 h 1460"/>
                <a:gd name="T8" fmla="*/ 1246 w 1236"/>
                <a:gd name="T9" fmla="*/ 314 h 1460"/>
                <a:gd name="T10" fmla="*/ 1875 w 1236"/>
                <a:gd name="T11" fmla="*/ 281 h 1460"/>
                <a:gd name="T12" fmla="*/ 2906 w 1236"/>
                <a:gd name="T13" fmla="*/ 209 h 1460"/>
                <a:gd name="T14" fmla="*/ 3243 w 1236"/>
                <a:gd name="T15" fmla="*/ 185 h 1460"/>
                <a:gd name="T16" fmla="*/ 3818 w 1236"/>
                <a:gd name="T17" fmla="*/ 83 h 1460"/>
                <a:gd name="T18" fmla="*/ 4594 w 1236"/>
                <a:gd name="T19" fmla="*/ 17 h 1460"/>
                <a:gd name="T20" fmla="*/ 5477 w 1236"/>
                <a:gd name="T21" fmla="*/ 35 h 1460"/>
                <a:gd name="T22" fmla="*/ 5644 w 1236"/>
                <a:gd name="T23" fmla="*/ 82 h 1460"/>
                <a:gd name="T24" fmla="*/ 6118 w 1236"/>
                <a:gd name="T25" fmla="*/ 143 h 1460"/>
                <a:gd name="T26" fmla="*/ 6303 w 1236"/>
                <a:gd name="T27" fmla="*/ 185 h 1460"/>
                <a:gd name="T28" fmla="*/ 6501 w 1236"/>
                <a:gd name="T29" fmla="*/ 185 h 1460"/>
                <a:gd name="T30" fmla="*/ 6595 w 1236"/>
                <a:gd name="T31" fmla="*/ 251 h 1460"/>
                <a:gd name="T32" fmla="*/ 7191 w 1236"/>
                <a:gd name="T33" fmla="*/ 245 h 1460"/>
                <a:gd name="T34" fmla="*/ 7720 w 1236"/>
                <a:gd name="T35" fmla="*/ 215 h 1460"/>
                <a:gd name="T36" fmla="*/ 8162 w 1236"/>
                <a:gd name="T37" fmla="*/ 178 h 1460"/>
                <a:gd name="T38" fmla="*/ 8508 w 1236"/>
                <a:gd name="T39" fmla="*/ 172 h 1460"/>
                <a:gd name="T40" fmla="*/ 8732 w 1236"/>
                <a:gd name="T41" fmla="*/ 125 h 1460"/>
                <a:gd name="T42" fmla="*/ 8937 w 1236"/>
                <a:gd name="T43" fmla="*/ 107 h 1460"/>
                <a:gd name="T44" fmla="*/ 9128 w 1236"/>
                <a:gd name="T45" fmla="*/ 86 h 1460"/>
                <a:gd name="T46" fmla="*/ 9573 w 1236"/>
                <a:gd name="T47" fmla="*/ 122 h 1460"/>
                <a:gd name="T48" fmla="*/ 9128 w 1236"/>
                <a:gd name="T49" fmla="*/ 215 h 1460"/>
                <a:gd name="T50" fmla="*/ 7714 w 1236"/>
                <a:gd name="T51" fmla="*/ 347 h 1460"/>
                <a:gd name="T52" fmla="*/ 7865 w 1236"/>
                <a:gd name="T53" fmla="*/ 389 h 1460"/>
                <a:gd name="T54" fmla="*/ 7077 w 1236"/>
                <a:gd name="T55" fmla="*/ 422 h 1460"/>
                <a:gd name="T56" fmla="*/ 6595 w 1236"/>
                <a:gd name="T57" fmla="*/ 503 h 1460"/>
                <a:gd name="T58" fmla="*/ 5962 w 1236"/>
                <a:gd name="T59" fmla="*/ 497 h 1460"/>
                <a:gd name="T60" fmla="*/ 5762 w 1236"/>
                <a:gd name="T61" fmla="*/ 641 h 1460"/>
                <a:gd name="T62" fmla="*/ 5819 w 1236"/>
                <a:gd name="T63" fmla="*/ 761 h 1460"/>
                <a:gd name="T64" fmla="*/ 5785 w 1236"/>
                <a:gd name="T65" fmla="*/ 841 h 1460"/>
                <a:gd name="T66" fmla="*/ 5573 w 1236"/>
                <a:gd name="T67" fmla="*/ 929 h 1460"/>
                <a:gd name="T68" fmla="*/ 5401 w 1236"/>
                <a:gd name="T69" fmla="*/ 1171 h 1460"/>
                <a:gd name="T70" fmla="*/ 4649 w 1236"/>
                <a:gd name="T71" fmla="*/ 1211 h 1460"/>
                <a:gd name="T72" fmla="*/ 4551 w 1236"/>
                <a:gd name="T73" fmla="*/ 1294 h 1460"/>
                <a:gd name="T74" fmla="*/ 4062 w 1236"/>
                <a:gd name="T75" fmla="*/ 1319 h 1460"/>
                <a:gd name="T76" fmla="*/ 3774 w 1236"/>
                <a:gd name="T77" fmla="*/ 1355 h 1460"/>
                <a:gd name="T78" fmla="*/ 3243 w 1236"/>
                <a:gd name="T79" fmla="*/ 1451 h 1460"/>
                <a:gd name="T80" fmla="*/ 2950 w 1236"/>
                <a:gd name="T81" fmla="*/ 1457 h 1460"/>
                <a:gd name="T82" fmla="*/ 2221 w 1236"/>
                <a:gd name="T83" fmla="*/ 1391 h 1460"/>
                <a:gd name="T84" fmla="*/ 1679 w 1236"/>
                <a:gd name="T85" fmla="*/ 1235 h 1460"/>
                <a:gd name="T86" fmla="*/ 1426 w 1236"/>
                <a:gd name="T87" fmla="*/ 1099 h 1460"/>
                <a:gd name="T88" fmla="*/ 907 w 1236"/>
                <a:gd name="T89" fmla="*/ 943 h 1460"/>
                <a:gd name="T90" fmla="*/ 490 w 1236"/>
                <a:gd name="T91" fmla="*/ 797 h 1460"/>
                <a:gd name="T92" fmla="*/ 372 w 1236"/>
                <a:gd name="T93" fmla="*/ 623 h 1460"/>
                <a:gd name="T94" fmla="*/ 69 w 1236"/>
                <a:gd name="T95" fmla="*/ 569 h 14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36"/>
                <a:gd name="T145" fmla="*/ 0 h 1460"/>
                <a:gd name="T146" fmla="*/ 1236 w 1236"/>
                <a:gd name="T147" fmla="*/ 1460 h 14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36" h="1460">
                  <a:moveTo>
                    <a:pt x="9" y="569"/>
                  </a:moveTo>
                  <a:cubicBezTo>
                    <a:pt x="13" y="553"/>
                    <a:pt x="17" y="537"/>
                    <a:pt x="21" y="521"/>
                  </a:cubicBezTo>
                  <a:cubicBezTo>
                    <a:pt x="24" y="509"/>
                    <a:pt x="33" y="485"/>
                    <a:pt x="33" y="485"/>
                  </a:cubicBezTo>
                  <a:cubicBezTo>
                    <a:pt x="0" y="474"/>
                    <a:pt x="18" y="466"/>
                    <a:pt x="33" y="443"/>
                  </a:cubicBezTo>
                  <a:cubicBezTo>
                    <a:pt x="41" y="360"/>
                    <a:pt x="33" y="397"/>
                    <a:pt x="81" y="365"/>
                  </a:cubicBezTo>
                  <a:cubicBezTo>
                    <a:pt x="95" y="367"/>
                    <a:pt x="91" y="340"/>
                    <a:pt x="105" y="343"/>
                  </a:cubicBezTo>
                  <a:cubicBezTo>
                    <a:pt x="111" y="344"/>
                    <a:pt x="110" y="293"/>
                    <a:pt x="131" y="326"/>
                  </a:cubicBezTo>
                  <a:cubicBezTo>
                    <a:pt x="135" y="322"/>
                    <a:pt x="137" y="365"/>
                    <a:pt x="135" y="359"/>
                  </a:cubicBezTo>
                  <a:cubicBezTo>
                    <a:pt x="137" y="343"/>
                    <a:pt x="135" y="326"/>
                    <a:pt x="141" y="311"/>
                  </a:cubicBezTo>
                  <a:cubicBezTo>
                    <a:pt x="143" y="302"/>
                    <a:pt x="145" y="315"/>
                    <a:pt x="153" y="314"/>
                  </a:cubicBezTo>
                  <a:cubicBezTo>
                    <a:pt x="161" y="313"/>
                    <a:pt x="176" y="310"/>
                    <a:pt x="189" y="305"/>
                  </a:cubicBezTo>
                  <a:cubicBezTo>
                    <a:pt x="202" y="300"/>
                    <a:pt x="215" y="288"/>
                    <a:pt x="231" y="281"/>
                  </a:cubicBezTo>
                  <a:cubicBezTo>
                    <a:pt x="253" y="264"/>
                    <a:pt x="270" y="285"/>
                    <a:pt x="285" y="263"/>
                  </a:cubicBezTo>
                  <a:cubicBezTo>
                    <a:pt x="298" y="210"/>
                    <a:pt x="278" y="235"/>
                    <a:pt x="357" y="209"/>
                  </a:cubicBezTo>
                  <a:cubicBezTo>
                    <a:pt x="363" y="207"/>
                    <a:pt x="358" y="194"/>
                    <a:pt x="363" y="191"/>
                  </a:cubicBezTo>
                  <a:cubicBezTo>
                    <a:pt x="374" y="185"/>
                    <a:pt x="387" y="187"/>
                    <a:pt x="399" y="185"/>
                  </a:cubicBezTo>
                  <a:cubicBezTo>
                    <a:pt x="407" y="173"/>
                    <a:pt x="415" y="161"/>
                    <a:pt x="423" y="149"/>
                  </a:cubicBezTo>
                  <a:cubicBezTo>
                    <a:pt x="445" y="117"/>
                    <a:pt x="419" y="100"/>
                    <a:pt x="471" y="83"/>
                  </a:cubicBezTo>
                  <a:cubicBezTo>
                    <a:pt x="487" y="67"/>
                    <a:pt x="496" y="29"/>
                    <a:pt x="513" y="23"/>
                  </a:cubicBezTo>
                  <a:cubicBezTo>
                    <a:pt x="530" y="17"/>
                    <a:pt x="549" y="19"/>
                    <a:pt x="567" y="17"/>
                  </a:cubicBezTo>
                  <a:cubicBezTo>
                    <a:pt x="601" y="0"/>
                    <a:pt x="608" y="9"/>
                    <a:pt x="639" y="23"/>
                  </a:cubicBezTo>
                  <a:cubicBezTo>
                    <a:pt x="651" y="28"/>
                    <a:pt x="675" y="35"/>
                    <a:pt x="675" y="35"/>
                  </a:cubicBezTo>
                  <a:cubicBezTo>
                    <a:pt x="687" y="47"/>
                    <a:pt x="705" y="53"/>
                    <a:pt x="717" y="65"/>
                  </a:cubicBezTo>
                  <a:cubicBezTo>
                    <a:pt x="725" y="71"/>
                    <a:pt x="696" y="74"/>
                    <a:pt x="696" y="82"/>
                  </a:cubicBezTo>
                  <a:cubicBezTo>
                    <a:pt x="696" y="90"/>
                    <a:pt x="707" y="103"/>
                    <a:pt x="717" y="113"/>
                  </a:cubicBezTo>
                  <a:cubicBezTo>
                    <a:pt x="719" y="121"/>
                    <a:pt x="748" y="137"/>
                    <a:pt x="753" y="143"/>
                  </a:cubicBezTo>
                  <a:cubicBezTo>
                    <a:pt x="757" y="148"/>
                    <a:pt x="765" y="147"/>
                    <a:pt x="771" y="149"/>
                  </a:cubicBezTo>
                  <a:cubicBezTo>
                    <a:pt x="773" y="161"/>
                    <a:pt x="770" y="175"/>
                    <a:pt x="777" y="185"/>
                  </a:cubicBezTo>
                  <a:cubicBezTo>
                    <a:pt x="781" y="190"/>
                    <a:pt x="778" y="171"/>
                    <a:pt x="783" y="167"/>
                  </a:cubicBezTo>
                  <a:cubicBezTo>
                    <a:pt x="789" y="162"/>
                    <a:pt x="793" y="187"/>
                    <a:pt x="801" y="185"/>
                  </a:cubicBezTo>
                  <a:cubicBezTo>
                    <a:pt x="802" y="192"/>
                    <a:pt x="811" y="207"/>
                    <a:pt x="813" y="218"/>
                  </a:cubicBezTo>
                  <a:cubicBezTo>
                    <a:pt x="815" y="229"/>
                    <a:pt x="808" y="248"/>
                    <a:pt x="813" y="251"/>
                  </a:cubicBezTo>
                  <a:lnTo>
                    <a:pt x="842" y="238"/>
                  </a:lnTo>
                  <a:lnTo>
                    <a:pt x="887" y="245"/>
                  </a:lnTo>
                  <a:cubicBezTo>
                    <a:pt x="900" y="242"/>
                    <a:pt x="910" y="226"/>
                    <a:pt x="921" y="221"/>
                  </a:cubicBezTo>
                  <a:cubicBezTo>
                    <a:pt x="932" y="216"/>
                    <a:pt x="940" y="225"/>
                    <a:pt x="951" y="215"/>
                  </a:cubicBezTo>
                  <a:cubicBezTo>
                    <a:pt x="971" y="208"/>
                    <a:pt x="966" y="165"/>
                    <a:pt x="986" y="158"/>
                  </a:cubicBezTo>
                  <a:cubicBezTo>
                    <a:pt x="997" y="146"/>
                    <a:pt x="995" y="176"/>
                    <a:pt x="1005" y="178"/>
                  </a:cubicBezTo>
                  <a:cubicBezTo>
                    <a:pt x="1012" y="179"/>
                    <a:pt x="1019" y="167"/>
                    <a:pt x="1026" y="166"/>
                  </a:cubicBezTo>
                  <a:cubicBezTo>
                    <a:pt x="1033" y="165"/>
                    <a:pt x="1045" y="177"/>
                    <a:pt x="1049" y="172"/>
                  </a:cubicBezTo>
                  <a:cubicBezTo>
                    <a:pt x="1053" y="167"/>
                    <a:pt x="1045" y="145"/>
                    <a:pt x="1050" y="137"/>
                  </a:cubicBezTo>
                  <a:cubicBezTo>
                    <a:pt x="1055" y="129"/>
                    <a:pt x="1071" y="131"/>
                    <a:pt x="1076" y="125"/>
                  </a:cubicBezTo>
                  <a:cubicBezTo>
                    <a:pt x="1081" y="119"/>
                    <a:pt x="1078" y="104"/>
                    <a:pt x="1082" y="101"/>
                  </a:cubicBezTo>
                  <a:cubicBezTo>
                    <a:pt x="1086" y="98"/>
                    <a:pt x="1098" y="108"/>
                    <a:pt x="1101" y="107"/>
                  </a:cubicBezTo>
                  <a:cubicBezTo>
                    <a:pt x="1104" y="106"/>
                    <a:pt x="1096" y="97"/>
                    <a:pt x="1100" y="94"/>
                  </a:cubicBezTo>
                  <a:cubicBezTo>
                    <a:pt x="1104" y="91"/>
                    <a:pt x="1116" y="84"/>
                    <a:pt x="1125" y="86"/>
                  </a:cubicBezTo>
                  <a:cubicBezTo>
                    <a:pt x="1134" y="88"/>
                    <a:pt x="1146" y="101"/>
                    <a:pt x="1155" y="107"/>
                  </a:cubicBezTo>
                  <a:cubicBezTo>
                    <a:pt x="1168" y="108"/>
                    <a:pt x="1167" y="119"/>
                    <a:pt x="1179" y="122"/>
                  </a:cubicBezTo>
                  <a:cubicBezTo>
                    <a:pt x="1191" y="125"/>
                    <a:pt x="1236" y="110"/>
                    <a:pt x="1227" y="125"/>
                  </a:cubicBezTo>
                  <a:cubicBezTo>
                    <a:pt x="1231" y="134"/>
                    <a:pt x="1136" y="204"/>
                    <a:pt x="1125" y="215"/>
                  </a:cubicBezTo>
                  <a:cubicBezTo>
                    <a:pt x="1099" y="241"/>
                    <a:pt x="1071" y="267"/>
                    <a:pt x="1041" y="287"/>
                  </a:cubicBezTo>
                  <a:cubicBezTo>
                    <a:pt x="1028" y="296"/>
                    <a:pt x="975" y="334"/>
                    <a:pt x="950" y="347"/>
                  </a:cubicBezTo>
                  <a:cubicBezTo>
                    <a:pt x="937" y="361"/>
                    <a:pt x="977" y="357"/>
                    <a:pt x="980" y="364"/>
                  </a:cubicBezTo>
                  <a:cubicBezTo>
                    <a:pt x="983" y="371"/>
                    <a:pt x="978" y="379"/>
                    <a:pt x="969" y="389"/>
                  </a:cubicBezTo>
                  <a:cubicBezTo>
                    <a:pt x="966" y="398"/>
                    <a:pt x="943" y="423"/>
                    <a:pt x="927" y="425"/>
                  </a:cubicBezTo>
                  <a:cubicBezTo>
                    <a:pt x="911" y="430"/>
                    <a:pt x="889" y="418"/>
                    <a:pt x="873" y="422"/>
                  </a:cubicBezTo>
                  <a:cubicBezTo>
                    <a:pt x="851" y="430"/>
                    <a:pt x="850" y="435"/>
                    <a:pt x="833" y="451"/>
                  </a:cubicBezTo>
                  <a:cubicBezTo>
                    <a:pt x="822" y="463"/>
                    <a:pt x="822" y="498"/>
                    <a:pt x="813" y="503"/>
                  </a:cubicBezTo>
                  <a:cubicBezTo>
                    <a:pt x="804" y="508"/>
                    <a:pt x="790" y="480"/>
                    <a:pt x="777" y="479"/>
                  </a:cubicBezTo>
                  <a:cubicBezTo>
                    <a:pt x="762" y="494"/>
                    <a:pt x="749" y="482"/>
                    <a:pt x="735" y="497"/>
                  </a:cubicBezTo>
                  <a:cubicBezTo>
                    <a:pt x="721" y="512"/>
                    <a:pt x="697" y="545"/>
                    <a:pt x="693" y="569"/>
                  </a:cubicBezTo>
                  <a:cubicBezTo>
                    <a:pt x="687" y="593"/>
                    <a:pt x="710" y="624"/>
                    <a:pt x="711" y="641"/>
                  </a:cubicBezTo>
                  <a:cubicBezTo>
                    <a:pt x="714" y="658"/>
                    <a:pt x="710" y="653"/>
                    <a:pt x="711" y="673"/>
                  </a:cubicBezTo>
                  <a:cubicBezTo>
                    <a:pt x="703" y="699"/>
                    <a:pt x="731" y="737"/>
                    <a:pt x="717" y="761"/>
                  </a:cubicBezTo>
                  <a:cubicBezTo>
                    <a:pt x="719" y="781"/>
                    <a:pt x="729" y="778"/>
                    <a:pt x="728" y="791"/>
                  </a:cubicBezTo>
                  <a:cubicBezTo>
                    <a:pt x="727" y="804"/>
                    <a:pt x="716" y="824"/>
                    <a:pt x="713" y="841"/>
                  </a:cubicBezTo>
                  <a:cubicBezTo>
                    <a:pt x="708" y="855"/>
                    <a:pt x="714" y="877"/>
                    <a:pt x="710" y="892"/>
                  </a:cubicBezTo>
                  <a:cubicBezTo>
                    <a:pt x="706" y="907"/>
                    <a:pt x="696" y="914"/>
                    <a:pt x="687" y="929"/>
                  </a:cubicBezTo>
                  <a:cubicBezTo>
                    <a:pt x="694" y="958"/>
                    <a:pt x="631" y="969"/>
                    <a:pt x="656" y="985"/>
                  </a:cubicBezTo>
                  <a:cubicBezTo>
                    <a:pt x="647" y="1018"/>
                    <a:pt x="672" y="1141"/>
                    <a:pt x="665" y="1171"/>
                  </a:cubicBezTo>
                  <a:cubicBezTo>
                    <a:pt x="658" y="1201"/>
                    <a:pt x="630" y="1156"/>
                    <a:pt x="615" y="1163"/>
                  </a:cubicBezTo>
                  <a:cubicBezTo>
                    <a:pt x="596" y="1201"/>
                    <a:pt x="598" y="1174"/>
                    <a:pt x="573" y="1211"/>
                  </a:cubicBezTo>
                  <a:cubicBezTo>
                    <a:pt x="563" y="1226"/>
                    <a:pt x="557" y="1243"/>
                    <a:pt x="549" y="1259"/>
                  </a:cubicBezTo>
                  <a:cubicBezTo>
                    <a:pt x="549" y="1271"/>
                    <a:pt x="553" y="1286"/>
                    <a:pt x="561" y="1294"/>
                  </a:cubicBezTo>
                  <a:cubicBezTo>
                    <a:pt x="569" y="1302"/>
                    <a:pt x="607" y="1303"/>
                    <a:pt x="597" y="1307"/>
                  </a:cubicBezTo>
                  <a:cubicBezTo>
                    <a:pt x="587" y="1311"/>
                    <a:pt x="520" y="1315"/>
                    <a:pt x="501" y="1319"/>
                  </a:cubicBezTo>
                  <a:cubicBezTo>
                    <a:pt x="483" y="1325"/>
                    <a:pt x="489" y="1325"/>
                    <a:pt x="483" y="1331"/>
                  </a:cubicBezTo>
                  <a:cubicBezTo>
                    <a:pt x="477" y="1337"/>
                    <a:pt x="471" y="1341"/>
                    <a:pt x="465" y="1355"/>
                  </a:cubicBezTo>
                  <a:cubicBezTo>
                    <a:pt x="454" y="1374"/>
                    <a:pt x="458" y="1399"/>
                    <a:pt x="447" y="1415"/>
                  </a:cubicBezTo>
                  <a:cubicBezTo>
                    <a:pt x="436" y="1431"/>
                    <a:pt x="410" y="1444"/>
                    <a:pt x="399" y="1451"/>
                  </a:cubicBezTo>
                  <a:cubicBezTo>
                    <a:pt x="393" y="1449"/>
                    <a:pt x="389" y="1459"/>
                    <a:pt x="383" y="1456"/>
                  </a:cubicBezTo>
                  <a:cubicBezTo>
                    <a:pt x="377" y="1453"/>
                    <a:pt x="370" y="1460"/>
                    <a:pt x="363" y="1457"/>
                  </a:cubicBezTo>
                  <a:cubicBezTo>
                    <a:pt x="346" y="1451"/>
                    <a:pt x="330" y="1431"/>
                    <a:pt x="312" y="1427"/>
                  </a:cubicBezTo>
                  <a:cubicBezTo>
                    <a:pt x="291" y="1413"/>
                    <a:pt x="287" y="1412"/>
                    <a:pt x="273" y="1391"/>
                  </a:cubicBezTo>
                  <a:cubicBezTo>
                    <a:pt x="265" y="1357"/>
                    <a:pt x="244" y="1330"/>
                    <a:pt x="225" y="1301"/>
                  </a:cubicBezTo>
                  <a:cubicBezTo>
                    <a:pt x="211" y="1246"/>
                    <a:pt x="228" y="1267"/>
                    <a:pt x="207" y="1235"/>
                  </a:cubicBezTo>
                  <a:cubicBezTo>
                    <a:pt x="202" y="1216"/>
                    <a:pt x="216" y="1216"/>
                    <a:pt x="213" y="1193"/>
                  </a:cubicBezTo>
                  <a:cubicBezTo>
                    <a:pt x="208" y="1170"/>
                    <a:pt x="187" y="1131"/>
                    <a:pt x="176" y="1099"/>
                  </a:cubicBezTo>
                  <a:cubicBezTo>
                    <a:pt x="174" y="1057"/>
                    <a:pt x="157" y="1027"/>
                    <a:pt x="147" y="1001"/>
                  </a:cubicBezTo>
                  <a:cubicBezTo>
                    <a:pt x="136" y="975"/>
                    <a:pt x="121" y="960"/>
                    <a:pt x="111" y="943"/>
                  </a:cubicBezTo>
                  <a:cubicBezTo>
                    <a:pt x="96" y="921"/>
                    <a:pt x="94" y="923"/>
                    <a:pt x="86" y="898"/>
                  </a:cubicBezTo>
                  <a:cubicBezTo>
                    <a:pt x="79" y="873"/>
                    <a:pt x="66" y="829"/>
                    <a:pt x="60" y="797"/>
                  </a:cubicBezTo>
                  <a:cubicBezTo>
                    <a:pt x="54" y="765"/>
                    <a:pt x="53" y="736"/>
                    <a:pt x="51" y="707"/>
                  </a:cubicBezTo>
                  <a:cubicBezTo>
                    <a:pt x="49" y="678"/>
                    <a:pt x="50" y="643"/>
                    <a:pt x="45" y="623"/>
                  </a:cubicBezTo>
                  <a:cubicBezTo>
                    <a:pt x="34" y="591"/>
                    <a:pt x="46" y="617"/>
                    <a:pt x="21" y="587"/>
                  </a:cubicBezTo>
                  <a:cubicBezTo>
                    <a:pt x="16" y="581"/>
                    <a:pt x="9" y="569"/>
                    <a:pt x="9" y="569"/>
                  </a:cubicBezTo>
                  <a:close/>
                </a:path>
              </a:pathLst>
            </a:custGeom>
            <a:gradFill rotWithShape="0">
              <a:gsLst>
                <a:gs pos="0">
                  <a:srgbClr val="FF99CC"/>
                </a:gs>
                <a:gs pos="100000">
                  <a:srgbClr val="FFFFFF"/>
                </a:gs>
              </a:gsLst>
              <a:lin ang="5400000" scaled="1"/>
            </a:gradFill>
            <a:ln w="63500">
              <a:solidFill>
                <a:srgbClr val="000000"/>
              </a:solidFill>
              <a:round/>
              <a:headEnd/>
              <a:tailEnd/>
            </a:ln>
          </p:spPr>
          <p:txBody>
            <a:bodyPr/>
            <a:lstStyle/>
            <a:p>
              <a:endParaRPr lang="en-IN"/>
            </a:p>
          </p:txBody>
        </p:sp>
        <p:sp>
          <p:nvSpPr>
            <p:cNvPr id="6177" name="Freeform 10"/>
            <p:cNvSpPr>
              <a:spLocks/>
            </p:cNvSpPr>
            <p:nvPr/>
          </p:nvSpPr>
          <p:spPr bwMode="auto">
            <a:xfrm>
              <a:off x="1595" y="246"/>
              <a:ext cx="1851" cy="1758"/>
            </a:xfrm>
            <a:custGeom>
              <a:avLst/>
              <a:gdLst>
                <a:gd name="T0" fmla="*/ 12275 w 1636"/>
                <a:gd name="T1" fmla="*/ 1536 h 1758"/>
                <a:gd name="T2" fmla="*/ 12420 w 1636"/>
                <a:gd name="T3" fmla="*/ 1488 h 1758"/>
                <a:gd name="T4" fmla="*/ 13051 w 1636"/>
                <a:gd name="T5" fmla="*/ 1422 h 1758"/>
                <a:gd name="T6" fmla="*/ 12900 w 1636"/>
                <a:gd name="T7" fmla="*/ 1326 h 1758"/>
                <a:gd name="T8" fmla="*/ 12513 w 1636"/>
                <a:gd name="T9" fmla="*/ 1254 h 1758"/>
                <a:gd name="T10" fmla="*/ 11396 w 1636"/>
                <a:gd name="T11" fmla="*/ 1200 h 1758"/>
                <a:gd name="T12" fmla="*/ 9479 w 1636"/>
                <a:gd name="T13" fmla="*/ 1062 h 1758"/>
                <a:gd name="T14" fmla="*/ 10217 w 1636"/>
                <a:gd name="T15" fmla="*/ 882 h 1758"/>
                <a:gd name="T16" fmla="*/ 9581 w 1636"/>
                <a:gd name="T17" fmla="*/ 834 h 1758"/>
                <a:gd name="T18" fmla="*/ 8207 w 1636"/>
                <a:gd name="T19" fmla="*/ 642 h 1758"/>
                <a:gd name="T20" fmla="*/ 9046 w 1636"/>
                <a:gd name="T21" fmla="*/ 588 h 1758"/>
                <a:gd name="T22" fmla="*/ 8647 w 1636"/>
                <a:gd name="T23" fmla="*/ 432 h 1758"/>
                <a:gd name="T24" fmla="*/ 9135 w 1636"/>
                <a:gd name="T25" fmla="*/ 396 h 1758"/>
                <a:gd name="T26" fmla="*/ 9581 w 1636"/>
                <a:gd name="T27" fmla="*/ 318 h 1758"/>
                <a:gd name="T28" fmla="*/ 9674 w 1636"/>
                <a:gd name="T29" fmla="*/ 192 h 1758"/>
                <a:gd name="T30" fmla="*/ 8501 w 1636"/>
                <a:gd name="T31" fmla="*/ 180 h 1758"/>
                <a:gd name="T32" fmla="*/ 7423 w 1636"/>
                <a:gd name="T33" fmla="*/ 186 h 1758"/>
                <a:gd name="T34" fmla="*/ 6543 w 1636"/>
                <a:gd name="T35" fmla="*/ 102 h 1758"/>
                <a:gd name="T36" fmla="*/ 5863 w 1636"/>
                <a:gd name="T37" fmla="*/ 12 h 1758"/>
                <a:gd name="T38" fmla="*/ 3948 w 1636"/>
                <a:gd name="T39" fmla="*/ 60 h 1758"/>
                <a:gd name="T40" fmla="*/ 3458 w 1636"/>
                <a:gd name="T41" fmla="*/ 120 h 1758"/>
                <a:gd name="T42" fmla="*/ 4492 w 1636"/>
                <a:gd name="T43" fmla="*/ 204 h 1758"/>
                <a:gd name="T44" fmla="*/ 4730 w 1636"/>
                <a:gd name="T45" fmla="*/ 282 h 1758"/>
                <a:gd name="T46" fmla="*/ 4101 w 1636"/>
                <a:gd name="T47" fmla="*/ 444 h 1758"/>
                <a:gd name="T48" fmla="*/ 5125 w 1636"/>
                <a:gd name="T49" fmla="*/ 582 h 1758"/>
                <a:gd name="T50" fmla="*/ 4927 w 1636"/>
                <a:gd name="T51" fmla="*/ 708 h 1758"/>
                <a:gd name="T52" fmla="*/ 3849 w 1636"/>
                <a:gd name="T53" fmla="*/ 876 h 1758"/>
                <a:gd name="T54" fmla="*/ 3458 w 1636"/>
                <a:gd name="T55" fmla="*/ 984 h 1758"/>
                <a:gd name="T56" fmla="*/ 2377 w 1636"/>
                <a:gd name="T57" fmla="*/ 1104 h 1758"/>
                <a:gd name="T58" fmla="*/ 763 w 1636"/>
                <a:gd name="T59" fmla="*/ 1110 h 1758"/>
                <a:gd name="T60" fmla="*/ 272 w 1636"/>
                <a:gd name="T61" fmla="*/ 1200 h 1758"/>
                <a:gd name="T62" fmla="*/ 1062 w 1636"/>
                <a:gd name="T63" fmla="*/ 1410 h 1758"/>
                <a:gd name="T64" fmla="*/ 2336 w 1636"/>
                <a:gd name="T65" fmla="*/ 1536 h 1758"/>
                <a:gd name="T66" fmla="*/ 3458 w 1636"/>
                <a:gd name="T67" fmla="*/ 1668 h 1758"/>
                <a:gd name="T68" fmla="*/ 4101 w 1636"/>
                <a:gd name="T69" fmla="*/ 1722 h 1758"/>
                <a:gd name="T70" fmla="*/ 4675 w 1636"/>
                <a:gd name="T71" fmla="*/ 1656 h 1758"/>
                <a:gd name="T72" fmla="*/ 4640 w 1636"/>
                <a:gd name="T73" fmla="*/ 1554 h 1758"/>
                <a:gd name="T74" fmla="*/ 5082 w 1636"/>
                <a:gd name="T75" fmla="*/ 1530 h 1758"/>
                <a:gd name="T76" fmla="*/ 5365 w 1636"/>
                <a:gd name="T77" fmla="*/ 1602 h 1758"/>
                <a:gd name="T78" fmla="*/ 6354 w 1636"/>
                <a:gd name="T79" fmla="*/ 1608 h 1758"/>
                <a:gd name="T80" fmla="*/ 6543 w 1636"/>
                <a:gd name="T81" fmla="*/ 1530 h 1758"/>
                <a:gd name="T82" fmla="*/ 6593 w 1636"/>
                <a:gd name="T83" fmla="*/ 1482 h 1758"/>
                <a:gd name="T84" fmla="*/ 6055 w 1636"/>
                <a:gd name="T85" fmla="*/ 1428 h 1758"/>
                <a:gd name="T86" fmla="*/ 7672 w 1636"/>
                <a:gd name="T87" fmla="*/ 1320 h 1758"/>
                <a:gd name="T88" fmla="*/ 8110 w 1636"/>
                <a:gd name="T89" fmla="*/ 1446 h 1758"/>
                <a:gd name="T90" fmla="*/ 8008 w 1636"/>
                <a:gd name="T91" fmla="*/ 1602 h 1758"/>
                <a:gd name="T92" fmla="*/ 8399 w 1636"/>
                <a:gd name="T93" fmla="*/ 1476 h 1758"/>
                <a:gd name="T94" fmla="*/ 9046 w 1636"/>
                <a:gd name="T95" fmla="*/ 1506 h 1758"/>
                <a:gd name="T96" fmla="*/ 9731 w 1636"/>
                <a:gd name="T97" fmla="*/ 1506 h 1758"/>
                <a:gd name="T98" fmla="*/ 10561 w 1636"/>
                <a:gd name="T99" fmla="*/ 1518 h 1758"/>
                <a:gd name="T100" fmla="*/ 12170 w 1636"/>
                <a:gd name="T101" fmla="*/ 1656 h 17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36"/>
                <a:gd name="T154" fmla="*/ 0 h 1758"/>
                <a:gd name="T155" fmla="*/ 1636 w 1636"/>
                <a:gd name="T156" fmla="*/ 1758 h 17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36" h="1758">
                  <a:moveTo>
                    <a:pt x="1504" y="1656"/>
                  </a:moveTo>
                  <a:cubicBezTo>
                    <a:pt x="1509" y="1620"/>
                    <a:pt x="1525" y="1602"/>
                    <a:pt x="1516" y="1572"/>
                  </a:cubicBezTo>
                  <a:cubicBezTo>
                    <a:pt x="1512" y="1560"/>
                    <a:pt x="1508" y="1548"/>
                    <a:pt x="1504" y="1536"/>
                  </a:cubicBezTo>
                  <a:cubicBezTo>
                    <a:pt x="1502" y="1530"/>
                    <a:pt x="1498" y="1518"/>
                    <a:pt x="1498" y="1518"/>
                  </a:cubicBezTo>
                  <a:cubicBezTo>
                    <a:pt x="1504" y="1514"/>
                    <a:pt x="1511" y="1512"/>
                    <a:pt x="1516" y="1506"/>
                  </a:cubicBezTo>
                  <a:cubicBezTo>
                    <a:pt x="1520" y="1501"/>
                    <a:pt x="1517" y="1492"/>
                    <a:pt x="1522" y="1488"/>
                  </a:cubicBezTo>
                  <a:cubicBezTo>
                    <a:pt x="1532" y="1481"/>
                    <a:pt x="1547" y="1483"/>
                    <a:pt x="1558" y="1476"/>
                  </a:cubicBezTo>
                  <a:cubicBezTo>
                    <a:pt x="1582" y="1460"/>
                    <a:pt x="1608" y="1453"/>
                    <a:pt x="1636" y="1446"/>
                  </a:cubicBezTo>
                  <a:cubicBezTo>
                    <a:pt x="1624" y="1438"/>
                    <a:pt x="1612" y="1430"/>
                    <a:pt x="1600" y="1422"/>
                  </a:cubicBezTo>
                  <a:cubicBezTo>
                    <a:pt x="1594" y="1418"/>
                    <a:pt x="1582" y="1410"/>
                    <a:pt x="1582" y="1410"/>
                  </a:cubicBezTo>
                  <a:cubicBezTo>
                    <a:pt x="1590" y="1371"/>
                    <a:pt x="1604" y="1372"/>
                    <a:pt x="1576" y="1344"/>
                  </a:cubicBezTo>
                  <a:cubicBezTo>
                    <a:pt x="1578" y="1338"/>
                    <a:pt x="1578" y="1330"/>
                    <a:pt x="1582" y="1326"/>
                  </a:cubicBezTo>
                  <a:cubicBezTo>
                    <a:pt x="1586" y="1322"/>
                    <a:pt x="1597" y="1326"/>
                    <a:pt x="1600" y="1320"/>
                  </a:cubicBezTo>
                  <a:cubicBezTo>
                    <a:pt x="1609" y="1302"/>
                    <a:pt x="1583" y="1298"/>
                    <a:pt x="1576" y="1296"/>
                  </a:cubicBezTo>
                  <a:cubicBezTo>
                    <a:pt x="1565" y="1264"/>
                    <a:pt x="1575" y="1282"/>
                    <a:pt x="1534" y="1254"/>
                  </a:cubicBezTo>
                  <a:cubicBezTo>
                    <a:pt x="1522" y="1246"/>
                    <a:pt x="1498" y="1230"/>
                    <a:pt x="1498" y="1230"/>
                  </a:cubicBezTo>
                  <a:cubicBezTo>
                    <a:pt x="1488" y="1271"/>
                    <a:pt x="1484" y="1253"/>
                    <a:pt x="1450" y="1242"/>
                  </a:cubicBezTo>
                  <a:cubicBezTo>
                    <a:pt x="1424" y="1203"/>
                    <a:pt x="1450" y="1209"/>
                    <a:pt x="1396" y="1200"/>
                  </a:cubicBezTo>
                  <a:cubicBezTo>
                    <a:pt x="1353" y="1172"/>
                    <a:pt x="1353" y="1180"/>
                    <a:pt x="1306" y="1164"/>
                  </a:cubicBezTo>
                  <a:cubicBezTo>
                    <a:pt x="1276" y="1119"/>
                    <a:pt x="1270" y="1106"/>
                    <a:pt x="1216" y="1092"/>
                  </a:cubicBezTo>
                  <a:cubicBezTo>
                    <a:pt x="1196" y="1087"/>
                    <a:pt x="1162" y="1062"/>
                    <a:pt x="1162" y="1062"/>
                  </a:cubicBezTo>
                  <a:cubicBezTo>
                    <a:pt x="1168" y="1011"/>
                    <a:pt x="1171" y="972"/>
                    <a:pt x="1216" y="942"/>
                  </a:cubicBezTo>
                  <a:cubicBezTo>
                    <a:pt x="1230" y="920"/>
                    <a:pt x="1244" y="922"/>
                    <a:pt x="1258" y="900"/>
                  </a:cubicBezTo>
                  <a:cubicBezTo>
                    <a:pt x="1256" y="894"/>
                    <a:pt x="1252" y="888"/>
                    <a:pt x="1252" y="882"/>
                  </a:cubicBezTo>
                  <a:cubicBezTo>
                    <a:pt x="1252" y="876"/>
                    <a:pt x="1262" y="868"/>
                    <a:pt x="1258" y="864"/>
                  </a:cubicBezTo>
                  <a:cubicBezTo>
                    <a:pt x="1251" y="857"/>
                    <a:pt x="1238" y="861"/>
                    <a:pt x="1228" y="858"/>
                  </a:cubicBezTo>
                  <a:cubicBezTo>
                    <a:pt x="1192" y="848"/>
                    <a:pt x="1199" y="851"/>
                    <a:pt x="1174" y="834"/>
                  </a:cubicBezTo>
                  <a:cubicBezTo>
                    <a:pt x="1143" y="788"/>
                    <a:pt x="1132" y="770"/>
                    <a:pt x="1078" y="756"/>
                  </a:cubicBezTo>
                  <a:cubicBezTo>
                    <a:pt x="1057" y="742"/>
                    <a:pt x="1049" y="736"/>
                    <a:pt x="1024" y="744"/>
                  </a:cubicBezTo>
                  <a:cubicBezTo>
                    <a:pt x="1013" y="711"/>
                    <a:pt x="1014" y="676"/>
                    <a:pt x="1006" y="642"/>
                  </a:cubicBezTo>
                  <a:cubicBezTo>
                    <a:pt x="1001" y="622"/>
                    <a:pt x="989" y="608"/>
                    <a:pt x="982" y="588"/>
                  </a:cubicBezTo>
                  <a:cubicBezTo>
                    <a:pt x="1035" y="553"/>
                    <a:pt x="1026" y="607"/>
                    <a:pt x="1060" y="630"/>
                  </a:cubicBezTo>
                  <a:cubicBezTo>
                    <a:pt x="1085" y="592"/>
                    <a:pt x="1095" y="628"/>
                    <a:pt x="1108" y="588"/>
                  </a:cubicBezTo>
                  <a:cubicBezTo>
                    <a:pt x="1100" y="540"/>
                    <a:pt x="1106" y="564"/>
                    <a:pt x="1090" y="516"/>
                  </a:cubicBezTo>
                  <a:cubicBezTo>
                    <a:pt x="1085" y="502"/>
                    <a:pt x="1054" y="492"/>
                    <a:pt x="1054" y="492"/>
                  </a:cubicBezTo>
                  <a:cubicBezTo>
                    <a:pt x="1072" y="465"/>
                    <a:pt x="1075" y="462"/>
                    <a:pt x="1060" y="432"/>
                  </a:cubicBezTo>
                  <a:cubicBezTo>
                    <a:pt x="1062" y="422"/>
                    <a:pt x="1058" y="408"/>
                    <a:pt x="1066" y="402"/>
                  </a:cubicBezTo>
                  <a:cubicBezTo>
                    <a:pt x="1072" y="398"/>
                    <a:pt x="1077" y="413"/>
                    <a:pt x="1084" y="414"/>
                  </a:cubicBezTo>
                  <a:cubicBezTo>
                    <a:pt x="1094" y="416"/>
                    <a:pt x="1114" y="400"/>
                    <a:pt x="1120" y="396"/>
                  </a:cubicBezTo>
                  <a:cubicBezTo>
                    <a:pt x="1124" y="390"/>
                    <a:pt x="1132" y="385"/>
                    <a:pt x="1132" y="378"/>
                  </a:cubicBezTo>
                  <a:cubicBezTo>
                    <a:pt x="1132" y="365"/>
                    <a:pt x="1120" y="342"/>
                    <a:pt x="1120" y="342"/>
                  </a:cubicBezTo>
                  <a:cubicBezTo>
                    <a:pt x="1136" y="331"/>
                    <a:pt x="1174" y="318"/>
                    <a:pt x="1174" y="318"/>
                  </a:cubicBezTo>
                  <a:cubicBezTo>
                    <a:pt x="1185" y="302"/>
                    <a:pt x="1198" y="264"/>
                    <a:pt x="1198" y="264"/>
                  </a:cubicBezTo>
                  <a:cubicBezTo>
                    <a:pt x="1196" y="246"/>
                    <a:pt x="1195" y="228"/>
                    <a:pt x="1192" y="210"/>
                  </a:cubicBezTo>
                  <a:cubicBezTo>
                    <a:pt x="1191" y="204"/>
                    <a:pt x="1191" y="196"/>
                    <a:pt x="1186" y="192"/>
                  </a:cubicBezTo>
                  <a:cubicBezTo>
                    <a:pt x="1176" y="185"/>
                    <a:pt x="1162" y="184"/>
                    <a:pt x="1150" y="180"/>
                  </a:cubicBezTo>
                  <a:cubicBezTo>
                    <a:pt x="1144" y="178"/>
                    <a:pt x="1132" y="174"/>
                    <a:pt x="1132" y="174"/>
                  </a:cubicBezTo>
                  <a:cubicBezTo>
                    <a:pt x="1109" y="182"/>
                    <a:pt x="1066" y="177"/>
                    <a:pt x="1042" y="180"/>
                  </a:cubicBezTo>
                  <a:cubicBezTo>
                    <a:pt x="1013" y="190"/>
                    <a:pt x="1003" y="213"/>
                    <a:pt x="976" y="222"/>
                  </a:cubicBezTo>
                  <a:cubicBezTo>
                    <a:pt x="956" y="219"/>
                    <a:pt x="930" y="224"/>
                    <a:pt x="916" y="210"/>
                  </a:cubicBezTo>
                  <a:cubicBezTo>
                    <a:pt x="910" y="204"/>
                    <a:pt x="915" y="192"/>
                    <a:pt x="910" y="186"/>
                  </a:cubicBezTo>
                  <a:cubicBezTo>
                    <a:pt x="901" y="175"/>
                    <a:pt x="882" y="178"/>
                    <a:pt x="868" y="174"/>
                  </a:cubicBezTo>
                  <a:cubicBezTo>
                    <a:pt x="840" y="133"/>
                    <a:pt x="858" y="143"/>
                    <a:pt x="826" y="132"/>
                  </a:cubicBezTo>
                  <a:cubicBezTo>
                    <a:pt x="819" y="112"/>
                    <a:pt x="823" y="111"/>
                    <a:pt x="802" y="102"/>
                  </a:cubicBezTo>
                  <a:cubicBezTo>
                    <a:pt x="790" y="97"/>
                    <a:pt x="766" y="90"/>
                    <a:pt x="766" y="90"/>
                  </a:cubicBezTo>
                  <a:cubicBezTo>
                    <a:pt x="757" y="64"/>
                    <a:pt x="745" y="44"/>
                    <a:pt x="736" y="18"/>
                  </a:cubicBezTo>
                  <a:cubicBezTo>
                    <a:pt x="734" y="12"/>
                    <a:pt x="724" y="15"/>
                    <a:pt x="718" y="12"/>
                  </a:cubicBezTo>
                  <a:cubicBezTo>
                    <a:pt x="712" y="9"/>
                    <a:pt x="706" y="4"/>
                    <a:pt x="700" y="0"/>
                  </a:cubicBezTo>
                  <a:cubicBezTo>
                    <a:pt x="646" y="9"/>
                    <a:pt x="592" y="29"/>
                    <a:pt x="538" y="42"/>
                  </a:cubicBezTo>
                  <a:cubicBezTo>
                    <a:pt x="520" y="47"/>
                    <a:pt x="502" y="54"/>
                    <a:pt x="484" y="60"/>
                  </a:cubicBezTo>
                  <a:cubicBezTo>
                    <a:pt x="478" y="62"/>
                    <a:pt x="466" y="66"/>
                    <a:pt x="466" y="66"/>
                  </a:cubicBezTo>
                  <a:cubicBezTo>
                    <a:pt x="460" y="72"/>
                    <a:pt x="453" y="77"/>
                    <a:pt x="448" y="84"/>
                  </a:cubicBezTo>
                  <a:cubicBezTo>
                    <a:pt x="439" y="95"/>
                    <a:pt x="424" y="120"/>
                    <a:pt x="424" y="120"/>
                  </a:cubicBezTo>
                  <a:cubicBezTo>
                    <a:pt x="433" y="156"/>
                    <a:pt x="437" y="142"/>
                    <a:pt x="466" y="162"/>
                  </a:cubicBezTo>
                  <a:cubicBezTo>
                    <a:pt x="503" y="137"/>
                    <a:pt x="491" y="160"/>
                    <a:pt x="514" y="180"/>
                  </a:cubicBezTo>
                  <a:cubicBezTo>
                    <a:pt x="525" y="189"/>
                    <a:pt x="550" y="204"/>
                    <a:pt x="550" y="204"/>
                  </a:cubicBezTo>
                  <a:cubicBezTo>
                    <a:pt x="554" y="217"/>
                    <a:pt x="567" y="227"/>
                    <a:pt x="568" y="240"/>
                  </a:cubicBezTo>
                  <a:cubicBezTo>
                    <a:pt x="570" y="258"/>
                    <a:pt x="557" y="277"/>
                    <a:pt x="562" y="294"/>
                  </a:cubicBezTo>
                  <a:cubicBezTo>
                    <a:pt x="564" y="301"/>
                    <a:pt x="587" y="282"/>
                    <a:pt x="580" y="282"/>
                  </a:cubicBezTo>
                  <a:cubicBezTo>
                    <a:pt x="567" y="282"/>
                    <a:pt x="544" y="294"/>
                    <a:pt x="544" y="294"/>
                  </a:cubicBezTo>
                  <a:cubicBezTo>
                    <a:pt x="531" y="314"/>
                    <a:pt x="516" y="319"/>
                    <a:pt x="508" y="342"/>
                  </a:cubicBezTo>
                  <a:cubicBezTo>
                    <a:pt x="526" y="395"/>
                    <a:pt x="512" y="393"/>
                    <a:pt x="502" y="444"/>
                  </a:cubicBezTo>
                  <a:cubicBezTo>
                    <a:pt x="504" y="454"/>
                    <a:pt x="505" y="464"/>
                    <a:pt x="508" y="474"/>
                  </a:cubicBezTo>
                  <a:cubicBezTo>
                    <a:pt x="528" y="548"/>
                    <a:pt x="512" y="527"/>
                    <a:pt x="598" y="534"/>
                  </a:cubicBezTo>
                  <a:cubicBezTo>
                    <a:pt x="627" y="553"/>
                    <a:pt x="614" y="539"/>
                    <a:pt x="628" y="582"/>
                  </a:cubicBezTo>
                  <a:cubicBezTo>
                    <a:pt x="637" y="608"/>
                    <a:pt x="688" y="609"/>
                    <a:pt x="706" y="612"/>
                  </a:cubicBezTo>
                  <a:cubicBezTo>
                    <a:pt x="673" y="634"/>
                    <a:pt x="635" y="654"/>
                    <a:pt x="598" y="666"/>
                  </a:cubicBezTo>
                  <a:cubicBezTo>
                    <a:pt x="584" y="708"/>
                    <a:pt x="574" y="698"/>
                    <a:pt x="604" y="708"/>
                  </a:cubicBezTo>
                  <a:cubicBezTo>
                    <a:pt x="620" y="756"/>
                    <a:pt x="567" y="769"/>
                    <a:pt x="538" y="798"/>
                  </a:cubicBezTo>
                  <a:cubicBezTo>
                    <a:pt x="535" y="807"/>
                    <a:pt x="524" y="862"/>
                    <a:pt x="508" y="870"/>
                  </a:cubicBezTo>
                  <a:cubicBezTo>
                    <a:pt x="497" y="875"/>
                    <a:pt x="484" y="874"/>
                    <a:pt x="472" y="876"/>
                  </a:cubicBezTo>
                  <a:cubicBezTo>
                    <a:pt x="466" y="894"/>
                    <a:pt x="465" y="914"/>
                    <a:pt x="454" y="930"/>
                  </a:cubicBezTo>
                  <a:cubicBezTo>
                    <a:pt x="446" y="942"/>
                    <a:pt x="435" y="952"/>
                    <a:pt x="430" y="966"/>
                  </a:cubicBezTo>
                  <a:cubicBezTo>
                    <a:pt x="428" y="972"/>
                    <a:pt x="428" y="979"/>
                    <a:pt x="424" y="984"/>
                  </a:cubicBezTo>
                  <a:cubicBezTo>
                    <a:pt x="407" y="1006"/>
                    <a:pt x="366" y="1009"/>
                    <a:pt x="340" y="1014"/>
                  </a:cubicBezTo>
                  <a:cubicBezTo>
                    <a:pt x="320" y="1034"/>
                    <a:pt x="311" y="1061"/>
                    <a:pt x="298" y="1086"/>
                  </a:cubicBezTo>
                  <a:cubicBezTo>
                    <a:pt x="295" y="1092"/>
                    <a:pt x="297" y="1100"/>
                    <a:pt x="292" y="1104"/>
                  </a:cubicBezTo>
                  <a:cubicBezTo>
                    <a:pt x="276" y="1115"/>
                    <a:pt x="254" y="1117"/>
                    <a:pt x="238" y="1128"/>
                  </a:cubicBezTo>
                  <a:cubicBezTo>
                    <a:pt x="193" y="1122"/>
                    <a:pt x="176" y="1111"/>
                    <a:pt x="136" y="1098"/>
                  </a:cubicBezTo>
                  <a:cubicBezTo>
                    <a:pt x="136" y="1098"/>
                    <a:pt x="97" y="1107"/>
                    <a:pt x="94" y="1110"/>
                  </a:cubicBezTo>
                  <a:cubicBezTo>
                    <a:pt x="90" y="1114"/>
                    <a:pt x="92" y="1123"/>
                    <a:pt x="88" y="1128"/>
                  </a:cubicBezTo>
                  <a:cubicBezTo>
                    <a:pt x="83" y="1134"/>
                    <a:pt x="76" y="1136"/>
                    <a:pt x="70" y="1140"/>
                  </a:cubicBezTo>
                  <a:cubicBezTo>
                    <a:pt x="59" y="1172"/>
                    <a:pt x="64" y="1190"/>
                    <a:pt x="34" y="1200"/>
                  </a:cubicBezTo>
                  <a:cubicBezTo>
                    <a:pt x="0" y="1251"/>
                    <a:pt x="18" y="1256"/>
                    <a:pt x="70" y="1266"/>
                  </a:cubicBezTo>
                  <a:cubicBezTo>
                    <a:pt x="71" y="1279"/>
                    <a:pt x="68" y="1341"/>
                    <a:pt x="82" y="1368"/>
                  </a:cubicBezTo>
                  <a:cubicBezTo>
                    <a:pt x="92" y="1387"/>
                    <a:pt x="130" y="1410"/>
                    <a:pt x="130" y="1410"/>
                  </a:cubicBezTo>
                  <a:cubicBezTo>
                    <a:pt x="143" y="1448"/>
                    <a:pt x="147" y="1486"/>
                    <a:pt x="160" y="1524"/>
                  </a:cubicBezTo>
                  <a:cubicBezTo>
                    <a:pt x="172" y="1520"/>
                    <a:pt x="184" y="1508"/>
                    <a:pt x="196" y="1512"/>
                  </a:cubicBezTo>
                  <a:cubicBezTo>
                    <a:pt x="226" y="1522"/>
                    <a:pt x="256" y="1527"/>
                    <a:pt x="286" y="1536"/>
                  </a:cubicBezTo>
                  <a:cubicBezTo>
                    <a:pt x="332" y="1549"/>
                    <a:pt x="275" y="1533"/>
                    <a:pt x="322" y="1554"/>
                  </a:cubicBezTo>
                  <a:cubicBezTo>
                    <a:pt x="347" y="1565"/>
                    <a:pt x="374" y="1569"/>
                    <a:pt x="400" y="1578"/>
                  </a:cubicBezTo>
                  <a:cubicBezTo>
                    <a:pt x="388" y="1613"/>
                    <a:pt x="409" y="1639"/>
                    <a:pt x="424" y="1668"/>
                  </a:cubicBezTo>
                  <a:cubicBezTo>
                    <a:pt x="427" y="1674"/>
                    <a:pt x="425" y="1682"/>
                    <a:pt x="430" y="1686"/>
                  </a:cubicBezTo>
                  <a:cubicBezTo>
                    <a:pt x="440" y="1693"/>
                    <a:pt x="454" y="1694"/>
                    <a:pt x="466" y="1698"/>
                  </a:cubicBezTo>
                  <a:cubicBezTo>
                    <a:pt x="480" y="1703"/>
                    <a:pt x="502" y="1722"/>
                    <a:pt x="502" y="1722"/>
                  </a:cubicBezTo>
                  <a:cubicBezTo>
                    <a:pt x="514" y="1758"/>
                    <a:pt x="529" y="1742"/>
                    <a:pt x="538" y="1716"/>
                  </a:cubicBezTo>
                  <a:cubicBezTo>
                    <a:pt x="526" y="1680"/>
                    <a:pt x="530" y="1712"/>
                    <a:pt x="550" y="1692"/>
                  </a:cubicBezTo>
                  <a:cubicBezTo>
                    <a:pt x="560" y="1682"/>
                    <a:pt x="574" y="1656"/>
                    <a:pt x="574" y="1656"/>
                  </a:cubicBezTo>
                  <a:cubicBezTo>
                    <a:pt x="570" y="1644"/>
                    <a:pt x="566" y="1632"/>
                    <a:pt x="562" y="1620"/>
                  </a:cubicBezTo>
                  <a:cubicBezTo>
                    <a:pt x="560" y="1614"/>
                    <a:pt x="556" y="1602"/>
                    <a:pt x="556" y="1602"/>
                  </a:cubicBezTo>
                  <a:cubicBezTo>
                    <a:pt x="561" y="1586"/>
                    <a:pt x="562" y="1569"/>
                    <a:pt x="568" y="1554"/>
                  </a:cubicBezTo>
                  <a:cubicBezTo>
                    <a:pt x="571" y="1547"/>
                    <a:pt x="577" y="1542"/>
                    <a:pt x="580" y="1536"/>
                  </a:cubicBezTo>
                  <a:cubicBezTo>
                    <a:pt x="583" y="1530"/>
                    <a:pt x="584" y="1524"/>
                    <a:pt x="586" y="1518"/>
                  </a:cubicBezTo>
                  <a:cubicBezTo>
                    <a:pt x="598" y="1522"/>
                    <a:pt x="618" y="1518"/>
                    <a:pt x="622" y="1530"/>
                  </a:cubicBezTo>
                  <a:cubicBezTo>
                    <a:pt x="624" y="1536"/>
                    <a:pt x="624" y="1544"/>
                    <a:pt x="628" y="1548"/>
                  </a:cubicBezTo>
                  <a:cubicBezTo>
                    <a:pt x="639" y="1559"/>
                    <a:pt x="673" y="1561"/>
                    <a:pt x="688" y="1566"/>
                  </a:cubicBezTo>
                  <a:cubicBezTo>
                    <a:pt x="698" y="1597"/>
                    <a:pt x="685" y="1593"/>
                    <a:pt x="658" y="1602"/>
                  </a:cubicBezTo>
                  <a:cubicBezTo>
                    <a:pt x="644" y="1645"/>
                    <a:pt x="635" y="1631"/>
                    <a:pt x="664" y="1650"/>
                  </a:cubicBezTo>
                  <a:cubicBezTo>
                    <a:pt x="696" y="1639"/>
                    <a:pt x="699" y="1636"/>
                    <a:pt x="706" y="1602"/>
                  </a:cubicBezTo>
                  <a:cubicBezTo>
                    <a:pt x="733" y="1607"/>
                    <a:pt x="753" y="1616"/>
                    <a:pt x="778" y="1608"/>
                  </a:cubicBezTo>
                  <a:cubicBezTo>
                    <a:pt x="780" y="1596"/>
                    <a:pt x="790" y="1531"/>
                    <a:pt x="808" y="1584"/>
                  </a:cubicBezTo>
                  <a:cubicBezTo>
                    <a:pt x="810" y="1578"/>
                    <a:pt x="816" y="1572"/>
                    <a:pt x="814" y="1566"/>
                  </a:cubicBezTo>
                  <a:cubicBezTo>
                    <a:pt x="809" y="1554"/>
                    <a:pt x="771" y="1556"/>
                    <a:pt x="802" y="1530"/>
                  </a:cubicBezTo>
                  <a:cubicBezTo>
                    <a:pt x="812" y="1522"/>
                    <a:pt x="826" y="1522"/>
                    <a:pt x="838" y="1518"/>
                  </a:cubicBezTo>
                  <a:cubicBezTo>
                    <a:pt x="844" y="1516"/>
                    <a:pt x="856" y="1512"/>
                    <a:pt x="856" y="1512"/>
                  </a:cubicBezTo>
                  <a:cubicBezTo>
                    <a:pt x="868" y="1476"/>
                    <a:pt x="839" y="1490"/>
                    <a:pt x="808" y="1482"/>
                  </a:cubicBezTo>
                  <a:cubicBezTo>
                    <a:pt x="796" y="1479"/>
                    <a:pt x="784" y="1474"/>
                    <a:pt x="772" y="1470"/>
                  </a:cubicBezTo>
                  <a:cubicBezTo>
                    <a:pt x="766" y="1468"/>
                    <a:pt x="754" y="1464"/>
                    <a:pt x="754" y="1464"/>
                  </a:cubicBezTo>
                  <a:cubicBezTo>
                    <a:pt x="750" y="1452"/>
                    <a:pt x="746" y="1440"/>
                    <a:pt x="742" y="1428"/>
                  </a:cubicBezTo>
                  <a:cubicBezTo>
                    <a:pt x="740" y="1422"/>
                    <a:pt x="771" y="1393"/>
                    <a:pt x="772" y="1392"/>
                  </a:cubicBezTo>
                  <a:cubicBezTo>
                    <a:pt x="808" y="1368"/>
                    <a:pt x="845" y="1358"/>
                    <a:pt x="886" y="1344"/>
                  </a:cubicBezTo>
                  <a:cubicBezTo>
                    <a:pt x="905" y="1338"/>
                    <a:pt x="921" y="1326"/>
                    <a:pt x="940" y="1320"/>
                  </a:cubicBezTo>
                  <a:cubicBezTo>
                    <a:pt x="946" y="1318"/>
                    <a:pt x="958" y="1314"/>
                    <a:pt x="958" y="1314"/>
                  </a:cubicBezTo>
                  <a:cubicBezTo>
                    <a:pt x="1023" y="1323"/>
                    <a:pt x="1005" y="1316"/>
                    <a:pt x="1036" y="1362"/>
                  </a:cubicBezTo>
                  <a:cubicBezTo>
                    <a:pt x="1031" y="1398"/>
                    <a:pt x="1032" y="1433"/>
                    <a:pt x="994" y="1446"/>
                  </a:cubicBezTo>
                  <a:cubicBezTo>
                    <a:pt x="988" y="1452"/>
                    <a:pt x="981" y="1457"/>
                    <a:pt x="976" y="1464"/>
                  </a:cubicBezTo>
                  <a:cubicBezTo>
                    <a:pt x="967" y="1475"/>
                    <a:pt x="952" y="1500"/>
                    <a:pt x="952" y="1500"/>
                  </a:cubicBezTo>
                  <a:cubicBezTo>
                    <a:pt x="955" y="1540"/>
                    <a:pt x="941" y="1588"/>
                    <a:pt x="982" y="1602"/>
                  </a:cubicBezTo>
                  <a:cubicBezTo>
                    <a:pt x="1026" y="1668"/>
                    <a:pt x="1026" y="1591"/>
                    <a:pt x="988" y="1566"/>
                  </a:cubicBezTo>
                  <a:cubicBezTo>
                    <a:pt x="978" y="1528"/>
                    <a:pt x="978" y="1487"/>
                    <a:pt x="1012" y="1464"/>
                  </a:cubicBezTo>
                  <a:cubicBezTo>
                    <a:pt x="1018" y="1468"/>
                    <a:pt x="1025" y="1471"/>
                    <a:pt x="1030" y="1476"/>
                  </a:cubicBezTo>
                  <a:cubicBezTo>
                    <a:pt x="1035" y="1481"/>
                    <a:pt x="1035" y="1493"/>
                    <a:pt x="1042" y="1494"/>
                  </a:cubicBezTo>
                  <a:cubicBezTo>
                    <a:pt x="1055" y="1496"/>
                    <a:pt x="1078" y="1482"/>
                    <a:pt x="1078" y="1482"/>
                  </a:cubicBezTo>
                  <a:cubicBezTo>
                    <a:pt x="1085" y="1493"/>
                    <a:pt x="1091" y="1509"/>
                    <a:pt x="1108" y="1506"/>
                  </a:cubicBezTo>
                  <a:cubicBezTo>
                    <a:pt x="1115" y="1505"/>
                    <a:pt x="1119" y="1497"/>
                    <a:pt x="1126" y="1494"/>
                  </a:cubicBezTo>
                  <a:cubicBezTo>
                    <a:pt x="1138" y="1489"/>
                    <a:pt x="1162" y="1482"/>
                    <a:pt x="1162" y="1482"/>
                  </a:cubicBezTo>
                  <a:cubicBezTo>
                    <a:pt x="1207" y="1497"/>
                    <a:pt x="1153" y="1475"/>
                    <a:pt x="1192" y="1506"/>
                  </a:cubicBezTo>
                  <a:cubicBezTo>
                    <a:pt x="1198" y="1511"/>
                    <a:pt x="1239" y="1518"/>
                    <a:pt x="1240" y="1518"/>
                  </a:cubicBezTo>
                  <a:cubicBezTo>
                    <a:pt x="1246" y="1522"/>
                    <a:pt x="1251" y="1530"/>
                    <a:pt x="1258" y="1530"/>
                  </a:cubicBezTo>
                  <a:cubicBezTo>
                    <a:pt x="1271" y="1530"/>
                    <a:pt x="1294" y="1518"/>
                    <a:pt x="1294" y="1518"/>
                  </a:cubicBezTo>
                  <a:cubicBezTo>
                    <a:pt x="1329" y="1527"/>
                    <a:pt x="1360" y="1540"/>
                    <a:pt x="1390" y="1560"/>
                  </a:cubicBezTo>
                  <a:cubicBezTo>
                    <a:pt x="1407" y="1586"/>
                    <a:pt x="1411" y="1608"/>
                    <a:pt x="1438" y="1626"/>
                  </a:cubicBezTo>
                  <a:cubicBezTo>
                    <a:pt x="1454" y="1675"/>
                    <a:pt x="1437" y="1664"/>
                    <a:pt x="1492" y="1656"/>
                  </a:cubicBezTo>
                  <a:cubicBezTo>
                    <a:pt x="1507" y="1633"/>
                    <a:pt x="1504" y="1631"/>
                    <a:pt x="1504" y="1656"/>
                  </a:cubicBezTo>
                  <a:close/>
                </a:path>
              </a:pathLst>
            </a:custGeom>
            <a:gradFill rotWithShape="0">
              <a:gsLst>
                <a:gs pos="0">
                  <a:srgbClr val="5E9EFF"/>
                </a:gs>
                <a:gs pos="39999">
                  <a:srgbClr val="85C2FF"/>
                </a:gs>
                <a:gs pos="70000">
                  <a:srgbClr val="C4D6EB"/>
                </a:gs>
                <a:gs pos="100000">
                  <a:srgbClr val="FFEBFA"/>
                </a:gs>
              </a:gsLst>
              <a:lin ang="5400000"/>
            </a:gradFill>
            <a:ln w="63500">
              <a:solidFill>
                <a:srgbClr val="000000"/>
              </a:solidFill>
              <a:round/>
              <a:headEnd/>
              <a:tailEnd/>
            </a:ln>
          </p:spPr>
          <p:txBody>
            <a:bodyPr/>
            <a:lstStyle/>
            <a:p>
              <a:endParaRPr lang="en-IN"/>
            </a:p>
          </p:txBody>
        </p:sp>
        <p:sp>
          <p:nvSpPr>
            <p:cNvPr id="6178" name="Freeform 11"/>
            <p:cNvSpPr>
              <a:spLocks/>
            </p:cNvSpPr>
            <p:nvPr/>
          </p:nvSpPr>
          <p:spPr bwMode="auto">
            <a:xfrm>
              <a:off x="1440" y="1152"/>
              <a:ext cx="3530" cy="1804"/>
            </a:xfrm>
            <a:custGeom>
              <a:avLst/>
              <a:gdLst>
                <a:gd name="T0" fmla="*/ 240 w 3120"/>
                <a:gd name="T1" fmla="*/ 784 h 1804"/>
                <a:gd name="T2" fmla="*/ 830 w 3120"/>
                <a:gd name="T3" fmla="*/ 622 h 1804"/>
                <a:gd name="T4" fmla="*/ 2348 w 3120"/>
                <a:gd name="T5" fmla="*/ 604 h 1804"/>
                <a:gd name="T6" fmla="*/ 4210 w 3120"/>
                <a:gd name="T7" fmla="*/ 664 h 1804"/>
                <a:gd name="T8" fmla="*/ 5581 w 3120"/>
                <a:gd name="T9" fmla="*/ 754 h 1804"/>
                <a:gd name="T10" fmla="*/ 6597 w 3120"/>
                <a:gd name="T11" fmla="*/ 676 h 1804"/>
                <a:gd name="T12" fmla="*/ 7393 w 3120"/>
                <a:gd name="T13" fmla="*/ 676 h 1804"/>
                <a:gd name="T14" fmla="*/ 7497 w 3120"/>
                <a:gd name="T15" fmla="*/ 550 h 1804"/>
                <a:gd name="T16" fmla="*/ 8414 w 3120"/>
                <a:gd name="T17" fmla="*/ 436 h 1804"/>
                <a:gd name="T18" fmla="*/ 9392 w 3120"/>
                <a:gd name="T19" fmla="*/ 472 h 1804"/>
                <a:gd name="T20" fmla="*/ 9154 w 3120"/>
                <a:gd name="T21" fmla="*/ 706 h 1804"/>
                <a:gd name="T22" fmla="*/ 9688 w 3120"/>
                <a:gd name="T23" fmla="*/ 574 h 1804"/>
                <a:gd name="T24" fmla="*/ 11356 w 3120"/>
                <a:gd name="T25" fmla="*/ 610 h 1804"/>
                <a:gd name="T26" fmla="*/ 13553 w 3120"/>
                <a:gd name="T27" fmla="*/ 718 h 1804"/>
                <a:gd name="T28" fmla="*/ 13602 w 3120"/>
                <a:gd name="T29" fmla="*/ 556 h 1804"/>
                <a:gd name="T30" fmla="*/ 14051 w 3120"/>
                <a:gd name="T31" fmla="*/ 412 h 1804"/>
                <a:gd name="T32" fmla="*/ 14694 w 3120"/>
                <a:gd name="T33" fmla="*/ 352 h 1804"/>
                <a:gd name="T34" fmla="*/ 17428 w 3120"/>
                <a:gd name="T35" fmla="*/ 328 h 1804"/>
                <a:gd name="T36" fmla="*/ 18106 w 3120"/>
                <a:gd name="T37" fmla="*/ 238 h 1804"/>
                <a:gd name="T38" fmla="*/ 20501 w 3120"/>
                <a:gd name="T39" fmla="*/ 286 h 1804"/>
                <a:gd name="T40" fmla="*/ 21780 w 3120"/>
                <a:gd name="T41" fmla="*/ 172 h 1804"/>
                <a:gd name="T42" fmla="*/ 23099 w 3120"/>
                <a:gd name="T43" fmla="*/ 46 h 1804"/>
                <a:gd name="T44" fmla="*/ 24673 w 3120"/>
                <a:gd name="T45" fmla="*/ 88 h 1804"/>
                <a:gd name="T46" fmla="*/ 25251 w 3120"/>
                <a:gd name="T47" fmla="*/ 136 h 1804"/>
                <a:gd name="T48" fmla="*/ 25207 w 3120"/>
                <a:gd name="T49" fmla="*/ 280 h 1804"/>
                <a:gd name="T50" fmla="*/ 23348 w 3120"/>
                <a:gd name="T51" fmla="*/ 508 h 1804"/>
                <a:gd name="T52" fmla="*/ 22274 w 3120"/>
                <a:gd name="T53" fmla="*/ 820 h 1804"/>
                <a:gd name="T54" fmla="*/ 21544 w 3120"/>
                <a:gd name="T55" fmla="*/ 904 h 1804"/>
                <a:gd name="T56" fmla="*/ 20751 w 3120"/>
                <a:gd name="T57" fmla="*/ 838 h 1804"/>
                <a:gd name="T58" fmla="*/ 21186 w 3120"/>
                <a:gd name="T59" fmla="*/ 640 h 1804"/>
                <a:gd name="T60" fmla="*/ 20898 w 3120"/>
                <a:gd name="T61" fmla="*/ 562 h 1804"/>
                <a:gd name="T62" fmla="*/ 18988 w 3120"/>
                <a:gd name="T63" fmla="*/ 478 h 1804"/>
                <a:gd name="T64" fmla="*/ 17612 w 3120"/>
                <a:gd name="T65" fmla="*/ 478 h 1804"/>
                <a:gd name="T66" fmla="*/ 17873 w 3120"/>
                <a:gd name="T67" fmla="*/ 592 h 1804"/>
                <a:gd name="T68" fmla="*/ 18056 w 3120"/>
                <a:gd name="T69" fmla="*/ 694 h 1804"/>
                <a:gd name="T70" fmla="*/ 17955 w 3120"/>
                <a:gd name="T71" fmla="*/ 1018 h 1804"/>
                <a:gd name="T72" fmla="*/ 17372 w 3120"/>
                <a:gd name="T73" fmla="*/ 1006 h 1804"/>
                <a:gd name="T74" fmla="*/ 15615 w 3120"/>
                <a:gd name="T75" fmla="*/ 1228 h 1804"/>
                <a:gd name="T76" fmla="*/ 14827 w 3120"/>
                <a:gd name="T77" fmla="*/ 1300 h 1804"/>
                <a:gd name="T78" fmla="*/ 13553 w 3120"/>
                <a:gd name="T79" fmla="*/ 1336 h 1804"/>
                <a:gd name="T80" fmla="*/ 12378 w 3120"/>
                <a:gd name="T81" fmla="*/ 1414 h 1804"/>
                <a:gd name="T82" fmla="*/ 11112 w 3120"/>
                <a:gd name="T83" fmla="*/ 1486 h 1804"/>
                <a:gd name="T84" fmla="*/ 9440 w 3120"/>
                <a:gd name="T85" fmla="*/ 1276 h 1804"/>
                <a:gd name="T86" fmla="*/ 8131 w 3120"/>
                <a:gd name="T87" fmla="*/ 1300 h 1804"/>
                <a:gd name="T88" fmla="*/ 7054 w 3120"/>
                <a:gd name="T89" fmla="*/ 1474 h 1804"/>
                <a:gd name="T90" fmla="*/ 5921 w 3120"/>
                <a:gd name="T91" fmla="*/ 1534 h 1804"/>
                <a:gd name="T92" fmla="*/ 5040 w 3120"/>
                <a:gd name="T93" fmla="*/ 1624 h 1804"/>
                <a:gd name="T94" fmla="*/ 4061 w 3120"/>
                <a:gd name="T95" fmla="*/ 1756 h 1804"/>
                <a:gd name="T96" fmla="*/ 3618 w 3120"/>
                <a:gd name="T97" fmla="*/ 1474 h 1804"/>
                <a:gd name="T98" fmla="*/ 3671 w 3120"/>
                <a:gd name="T99" fmla="*/ 1108 h 1804"/>
                <a:gd name="T100" fmla="*/ 3339 w 3120"/>
                <a:gd name="T101" fmla="*/ 940 h 1804"/>
                <a:gd name="T102" fmla="*/ 2047 w 3120"/>
                <a:gd name="T103" fmla="*/ 1084 h 1804"/>
                <a:gd name="T104" fmla="*/ 440 w 3120"/>
                <a:gd name="T105" fmla="*/ 880 h 1804"/>
                <a:gd name="T106" fmla="*/ 1711 w 3120"/>
                <a:gd name="T107" fmla="*/ 850 h 180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20"/>
                <a:gd name="T163" fmla="*/ 0 h 1804"/>
                <a:gd name="T164" fmla="*/ 3120 w 3120"/>
                <a:gd name="T165" fmla="*/ 1804 h 180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20" h="1804">
                  <a:moveTo>
                    <a:pt x="198" y="802"/>
                  </a:moveTo>
                  <a:cubicBezTo>
                    <a:pt x="150" y="818"/>
                    <a:pt x="174" y="812"/>
                    <a:pt x="126" y="820"/>
                  </a:cubicBezTo>
                  <a:cubicBezTo>
                    <a:pt x="121" y="819"/>
                    <a:pt x="75" y="812"/>
                    <a:pt x="66" y="808"/>
                  </a:cubicBezTo>
                  <a:cubicBezTo>
                    <a:pt x="53" y="802"/>
                    <a:pt x="30" y="784"/>
                    <a:pt x="30" y="784"/>
                  </a:cubicBezTo>
                  <a:cubicBezTo>
                    <a:pt x="11" y="755"/>
                    <a:pt x="20" y="773"/>
                    <a:pt x="6" y="730"/>
                  </a:cubicBezTo>
                  <a:cubicBezTo>
                    <a:pt x="4" y="724"/>
                    <a:pt x="0" y="712"/>
                    <a:pt x="0" y="712"/>
                  </a:cubicBezTo>
                  <a:cubicBezTo>
                    <a:pt x="8" y="681"/>
                    <a:pt x="29" y="668"/>
                    <a:pt x="48" y="640"/>
                  </a:cubicBezTo>
                  <a:cubicBezTo>
                    <a:pt x="59" y="624"/>
                    <a:pt x="84" y="628"/>
                    <a:pt x="102" y="622"/>
                  </a:cubicBezTo>
                  <a:cubicBezTo>
                    <a:pt x="108" y="620"/>
                    <a:pt x="120" y="616"/>
                    <a:pt x="120" y="616"/>
                  </a:cubicBezTo>
                  <a:cubicBezTo>
                    <a:pt x="165" y="623"/>
                    <a:pt x="173" y="630"/>
                    <a:pt x="216" y="616"/>
                  </a:cubicBezTo>
                  <a:cubicBezTo>
                    <a:pt x="231" y="638"/>
                    <a:pt x="237" y="649"/>
                    <a:pt x="264" y="640"/>
                  </a:cubicBezTo>
                  <a:cubicBezTo>
                    <a:pt x="272" y="628"/>
                    <a:pt x="280" y="616"/>
                    <a:pt x="288" y="604"/>
                  </a:cubicBezTo>
                  <a:cubicBezTo>
                    <a:pt x="295" y="593"/>
                    <a:pt x="324" y="592"/>
                    <a:pt x="324" y="592"/>
                  </a:cubicBezTo>
                  <a:cubicBezTo>
                    <a:pt x="375" y="609"/>
                    <a:pt x="376" y="616"/>
                    <a:pt x="438" y="622"/>
                  </a:cubicBezTo>
                  <a:cubicBezTo>
                    <a:pt x="457" y="628"/>
                    <a:pt x="461" y="629"/>
                    <a:pt x="480" y="640"/>
                  </a:cubicBezTo>
                  <a:cubicBezTo>
                    <a:pt x="492" y="647"/>
                    <a:pt x="516" y="664"/>
                    <a:pt x="516" y="664"/>
                  </a:cubicBezTo>
                  <a:cubicBezTo>
                    <a:pt x="540" y="700"/>
                    <a:pt x="558" y="736"/>
                    <a:pt x="582" y="772"/>
                  </a:cubicBezTo>
                  <a:cubicBezTo>
                    <a:pt x="586" y="777"/>
                    <a:pt x="594" y="776"/>
                    <a:pt x="600" y="778"/>
                  </a:cubicBezTo>
                  <a:cubicBezTo>
                    <a:pt x="614" y="800"/>
                    <a:pt x="627" y="800"/>
                    <a:pt x="648" y="814"/>
                  </a:cubicBezTo>
                  <a:cubicBezTo>
                    <a:pt x="667" y="785"/>
                    <a:pt x="650" y="765"/>
                    <a:pt x="684" y="754"/>
                  </a:cubicBezTo>
                  <a:cubicBezTo>
                    <a:pt x="691" y="709"/>
                    <a:pt x="698" y="701"/>
                    <a:pt x="684" y="658"/>
                  </a:cubicBezTo>
                  <a:cubicBezTo>
                    <a:pt x="697" y="592"/>
                    <a:pt x="704" y="612"/>
                    <a:pt x="762" y="622"/>
                  </a:cubicBezTo>
                  <a:cubicBezTo>
                    <a:pt x="783" y="636"/>
                    <a:pt x="798" y="640"/>
                    <a:pt x="816" y="658"/>
                  </a:cubicBezTo>
                  <a:cubicBezTo>
                    <a:pt x="814" y="664"/>
                    <a:pt x="815" y="672"/>
                    <a:pt x="810" y="676"/>
                  </a:cubicBezTo>
                  <a:cubicBezTo>
                    <a:pt x="800" y="683"/>
                    <a:pt x="774" y="688"/>
                    <a:pt x="774" y="688"/>
                  </a:cubicBezTo>
                  <a:cubicBezTo>
                    <a:pt x="766" y="713"/>
                    <a:pt x="765" y="727"/>
                    <a:pt x="792" y="736"/>
                  </a:cubicBezTo>
                  <a:cubicBezTo>
                    <a:pt x="828" y="724"/>
                    <a:pt x="803" y="714"/>
                    <a:pt x="828" y="694"/>
                  </a:cubicBezTo>
                  <a:cubicBezTo>
                    <a:pt x="846" y="679"/>
                    <a:pt x="884" y="682"/>
                    <a:pt x="906" y="676"/>
                  </a:cubicBezTo>
                  <a:cubicBezTo>
                    <a:pt x="914" y="664"/>
                    <a:pt x="922" y="652"/>
                    <a:pt x="930" y="640"/>
                  </a:cubicBezTo>
                  <a:cubicBezTo>
                    <a:pt x="936" y="632"/>
                    <a:pt x="930" y="618"/>
                    <a:pt x="936" y="610"/>
                  </a:cubicBezTo>
                  <a:cubicBezTo>
                    <a:pt x="944" y="598"/>
                    <a:pt x="964" y="602"/>
                    <a:pt x="978" y="598"/>
                  </a:cubicBezTo>
                  <a:cubicBezTo>
                    <a:pt x="968" y="550"/>
                    <a:pt x="961" y="564"/>
                    <a:pt x="918" y="550"/>
                  </a:cubicBezTo>
                  <a:cubicBezTo>
                    <a:pt x="906" y="546"/>
                    <a:pt x="882" y="538"/>
                    <a:pt x="882" y="538"/>
                  </a:cubicBezTo>
                  <a:cubicBezTo>
                    <a:pt x="876" y="521"/>
                    <a:pt x="869" y="509"/>
                    <a:pt x="882" y="490"/>
                  </a:cubicBezTo>
                  <a:cubicBezTo>
                    <a:pt x="886" y="485"/>
                    <a:pt x="894" y="487"/>
                    <a:pt x="900" y="484"/>
                  </a:cubicBezTo>
                  <a:cubicBezTo>
                    <a:pt x="942" y="463"/>
                    <a:pt x="987" y="451"/>
                    <a:pt x="1032" y="436"/>
                  </a:cubicBezTo>
                  <a:cubicBezTo>
                    <a:pt x="1098" y="414"/>
                    <a:pt x="998" y="449"/>
                    <a:pt x="1068" y="418"/>
                  </a:cubicBezTo>
                  <a:cubicBezTo>
                    <a:pt x="1080" y="413"/>
                    <a:pt x="1104" y="406"/>
                    <a:pt x="1104" y="406"/>
                  </a:cubicBezTo>
                  <a:cubicBezTo>
                    <a:pt x="1115" y="417"/>
                    <a:pt x="1132" y="423"/>
                    <a:pt x="1140" y="436"/>
                  </a:cubicBezTo>
                  <a:cubicBezTo>
                    <a:pt x="1147" y="447"/>
                    <a:pt x="1152" y="472"/>
                    <a:pt x="1152" y="472"/>
                  </a:cubicBezTo>
                  <a:cubicBezTo>
                    <a:pt x="1133" y="501"/>
                    <a:pt x="1118" y="532"/>
                    <a:pt x="1098" y="562"/>
                  </a:cubicBezTo>
                  <a:cubicBezTo>
                    <a:pt x="1087" y="578"/>
                    <a:pt x="1074" y="616"/>
                    <a:pt x="1074" y="616"/>
                  </a:cubicBezTo>
                  <a:cubicBezTo>
                    <a:pt x="1077" y="638"/>
                    <a:pt x="1070" y="666"/>
                    <a:pt x="1086" y="682"/>
                  </a:cubicBezTo>
                  <a:cubicBezTo>
                    <a:pt x="1096" y="692"/>
                    <a:pt x="1122" y="706"/>
                    <a:pt x="1122" y="706"/>
                  </a:cubicBezTo>
                  <a:cubicBezTo>
                    <a:pt x="1136" y="701"/>
                    <a:pt x="1148" y="703"/>
                    <a:pt x="1146" y="682"/>
                  </a:cubicBezTo>
                  <a:cubicBezTo>
                    <a:pt x="1145" y="669"/>
                    <a:pt x="1138" y="658"/>
                    <a:pt x="1134" y="646"/>
                  </a:cubicBezTo>
                  <a:cubicBezTo>
                    <a:pt x="1132" y="640"/>
                    <a:pt x="1128" y="628"/>
                    <a:pt x="1128" y="628"/>
                  </a:cubicBezTo>
                  <a:cubicBezTo>
                    <a:pt x="1136" y="562"/>
                    <a:pt x="1123" y="552"/>
                    <a:pt x="1188" y="574"/>
                  </a:cubicBezTo>
                  <a:cubicBezTo>
                    <a:pt x="1194" y="572"/>
                    <a:pt x="1200" y="567"/>
                    <a:pt x="1206" y="568"/>
                  </a:cubicBezTo>
                  <a:cubicBezTo>
                    <a:pt x="1219" y="569"/>
                    <a:pt x="1242" y="580"/>
                    <a:pt x="1242" y="580"/>
                  </a:cubicBezTo>
                  <a:cubicBezTo>
                    <a:pt x="1250" y="577"/>
                    <a:pt x="1276" y="568"/>
                    <a:pt x="1284" y="568"/>
                  </a:cubicBezTo>
                  <a:cubicBezTo>
                    <a:pt x="1329" y="568"/>
                    <a:pt x="1353" y="597"/>
                    <a:pt x="1392" y="610"/>
                  </a:cubicBezTo>
                  <a:cubicBezTo>
                    <a:pt x="1422" y="605"/>
                    <a:pt x="1440" y="598"/>
                    <a:pt x="1470" y="610"/>
                  </a:cubicBezTo>
                  <a:cubicBezTo>
                    <a:pt x="1532" y="634"/>
                    <a:pt x="1539" y="708"/>
                    <a:pt x="1590" y="742"/>
                  </a:cubicBezTo>
                  <a:cubicBezTo>
                    <a:pt x="1600" y="749"/>
                    <a:pt x="1640" y="753"/>
                    <a:pt x="1644" y="754"/>
                  </a:cubicBezTo>
                  <a:cubicBezTo>
                    <a:pt x="1649" y="747"/>
                    <a:pt x="1663" y="729"/>
                    <a:pt x="1662" y="718"/>
                  </a:cubicBezTo>
                  <a:cubicBezTo>
                    <a:pt x="1661" y="705"/>
                    <a:pt x="1654" y="694"/>
                    <a:pt x="1650" y="682"/>
                  </a:cubicBezTo>
                  <a:cubicBezTo>
                    <a:pt x="1648" y="676"/>
                    <a:pt x="1644" y="664"/>
                    <a:pt x="1644" y="664"/>
                  </a:cubicBezTo>
                  <a:cubicBezTo>
                    <a:pt x="1646" y="632"/>
                    <a:pt x="1643" y="599"/>
                    <a:pt x="1650" y="568"/>
                  </a:cubicBezTo>
                  <a:cubicBezTo>
                    <a:pt x="1652" y="561"/>
                    <a:pt x="1661" y="559"/>
                    <a:pt x="1668" y="556"/>
                  </a:cubicBezTo>
                  <a:cubicBezTo>
                    <a:pt x="1699" y="542"/>
                    <a:pt x="1731" y="528"/>
                    <a:pt x="1764" y="520"/>
                  </a:cubicBezTo>
                  <a:cubicBezTo>
                    <a:pt x="1756" y="495"/>
                    <a:pt x="1743" y="498"/>
                    <a:pt x="1722" y="484"/>
                  </a:cubicBezTo>
                  <a:cubicBezTo>
                    <a:pt x="1718" y="472"/>
                    <a:pt x="1706" y="460"/>
                    <a:pt x="1710" y="448"/>
                  </a:cubicBezTo>
                  <a:cubicBezTo>
                    <a:pt x="1714" y="436"/>
                    <a:pt x="1722" y="412"/>
                    <a:pt x="1722" y="412"/>
                  </a:cubicBezTo>
                  <a:cubicBezTo>
                    <a:pt x="1714" y="378"/>
                    <a:pt x="1692" y="375"/>
                    <a:pt x="1680" y="340"/>
                  </a:cubicBezTo>
                  <a:cubicBezTo>
                    <a:pt x="1694" y="319"/>
                    <a:pt x="1704" y="312"/>
                    <a:pt x="1728" y="304"/>
                  </a:cubicBezTo>
                  <a:cubicBezTo>
                    <a:pt x="1731" y="305"/>
                    <a:pt x="1765" y="313"/>
                    <a:pt x="1770" y="316"/>
                  </a:cubicBezTo>
                  <a:cubicBezTo>
                    <a:pt x="1783" y="325"/>
                    <a:pt x="1787" y="344"/>
                    <a:pt x="1800" y="352"/>
                  </a:cubicBezTo>
                  <a:cubicBezTo>
                    <a:pt x="1814" y="361"/>
                    <a:pt x="1849" y="367"/>
                    <a:pt x="1866" y="370"/>
                  </a:cubicBezTo>
                  <a:cubicBezTo>
                    <a:pt x="1913" y="402"/>
                    <a:pt x="1885" y="398"/>
                    <a:pt x="1956" y="406"/>
                  </a:cubicBezTo>
                  <a:cubicBezTo>
                    <a:pt x="2002" y="421"/>
                    <a:pt x="1980" y="416"/>
                    <a:pt x="2022" y="424"/>
                  </a:cubicBezTo>
                  <a:cubicBezTo>
                    <a:pt x="2159" y="417"/>
                    <a:pt x="2161" y="452"/>
                    <a:pt x="2136" y="328"/>
                  </a:cubicBezTo>
                  <a:cubicBezTo>
                    <a:pt x="2133" y="315"/>
                    <a:pt x="2122" y="305"/>
                    <a:pt x="2118" y="292"/>
                  </a:cubicBezTo>
                  <a:cubicBezTo>
                    <a:pt x="2121" y="282"/>
                    <a:pt x="2140" y="228"/>
                    <a:pt x="2148" y="220"/>
                  </a:cubicBezTo>
                  <a:cubicBezTo>
                    <a:pt x="2152" y="216"/>
                    <a:pt x="2160" y="216"/>
                    <a:pt x="2166" y="214"/>
                  </a:cubicBezTo>
                  <a:cubicBezTo>
                    <a:pt x="2209" y="228"/>
                    <a:pt x="2191" y="219"/>
                    <a:pt x="2220" y="238"/>
                  </a:cubicBezTo>
                  <a:cubicBezTo>
                    <a:pt x="2240" y="299"/>
                    <a:pt x="2231" y="261"/>
                    <a:pt x="2238" y="352"/>
                  </a:cubicBezTo>
                  <a:cubicBezTo>
                    <a:pt x="2285" y="343"/>
                    <a:pt x="2335" y="336"/>
                    <a:pt x="2376" y="364"/>
                  </a:cubicBezTo>
                  <a:cubicBezTo>
                    <a:pt x="2392" y="363"/>
                    <a:pt x="2553" y="398"/>
                    <a:pt x="2574" y="334"/>
                  </a:cubicBezTo>
                  <a:cubicBezTo>
                    <a:pt x="2564" y="303"/>
                    <a:pt x="2539" y="303"/>
                    <a:pt x="2514" y="286"/>
                  </a:cubicBezTo>
                  <a:cubicBezTo>
                    <a:pt x="2510" y="280"/>
                    <a:pt x="2503" y="275"/>
                    <a:pt x="2502" y="268"/>
                  </a:cubicBezTo>
                  <a:cubicBezTo>
                    <a:pt x="2499" y="253"/>
                    <a:pt x="2515" y="243"/>
                    <a:pt x="2526" y="238"/>
                  </a:cubicBezTo>
                  <a:cubicBezTo>
                    <a:pt x="2556" y="224"/>
                    <a:pt x="2587" y="217"/>
                    <a:pt x="2616" y="202"/>
                  </a:cubicBezTo>
                  <a:cubicBezTo>
                    <a:pt x="2634" y="193"/>
                    <a:pt x="2670" y="172"/>
                    <a:pt x="2670" y="172"/>
                  </a:cubicBezTo>
                  <a:cubicBezTo>
                    <a:pt x="2686" y="125"/>
                    <a:pt x="2677" y="123"/>
                    <a:pt x="2730" y="112"/>
                  </a:cubicBezTo>
                  <a:cubicBezTo>
                    <a:pt x="2758" y="70"/>
                    <a:pt x="2742" y="84"/>
                    <a:pt x="2772" y="64"/>
                  </a:cubicBezTo>
                  <a:cubicBezTo>
                    <a:pt x="2776" y="53"/>
                    <a:pt x="2778" y="34"/>
                    <a:pt x="2796" y="34"/>
                  </a:cubicBezTo>
                  <a:cubicBezTo>
                    <a:pt x="2809" y="34"/>
                    <a:pt x="2832" y="46"/>
                    <a:pt x="2832" y="46"/>
                  </a:cubicBezTo>
                  <a:cubicBezTo>
                    <a:pt x="2854" y="44"/>
                    <a:pt x="2877" y="46"/>
                    <a:pt x="2898" y="40"/>
                  </a:cubicBezTo>
                  <a:cubicBezTo>
                    <a:pt x="2912" y="36"/>
                    <a:pt x="2934" y="16"/>
                    <a:pt x="2934" y="16"/>
                  </a:cubicBezTo>
                  <a:cubicBezTo>
                    <a:pt x="3046" y="27"/>
                    <a:pt x="2973" y="0"/>
                    <a:pt x="2988" y="58"/>
                  </a:cubicBezTo>
                  <a:cubicBezTo>
                    <a:pt x="2992" y="73"/>
                    <a:pt x="3013" y="77"/>
                    <a:pt x="3024" y="88"/>
                  </a:cubicBezTo>
                  <a:cubicBezTo>
                    <a:pt x="3026" y="94"/>
                    <a:pt x="3031" y="100"/>
                    <a:pt x="3030" y="106"/>
                  </a:cubicBezTo>
                  <a:cubicBezTo>
                    <a:pt x="3023" y="166"/>
                    <a:pt x="3007" y="143"/>
                    <a:pt x="3030" y="124"/>
                  </a:cubicBezTo>
                  <a:cubicBezTo>
                    <a:pt x="3035" y="120"/>
                    <a:pt x="3042" y="120"/>
                    <a:pt x="3048" y="118"/>
                  </a:cubicBezTo>
                  <a:cubicBezTo>
                    <a:pt x="3066" y="122"/>
                    <a:pt x="3083" y="121"/>
                    <a:pt x="3096" y="136"/>
                  </a:cubicBezTo>
                  <a:cubicBezTo>
                    <a:pt x="3105" y="147"/>
                    <a:pt x="3120" y="172"/>
                    <a:pt x="3120" y="172"/>
                  </a:cubicBezTo>
                  <a:cubicBezTo>
                    <a:pt x="3113" y="200"/>
                    <a:pt x="3108" y="210"/>
                    <a:pt x="3084" y="226"/>
                  </a:cubicBezTo>
                  <a:cubicBezTo>
                    <a:pt x="3082" y="232"/>
                    <a:pt x="3077" y="238"/>
                    <a:pt x="3078" y="244"/>
                  </a:cubicBezTo>
                  <a:cubicBezTo>
                    <a:pt x="3079" y="257"/>
                    <a:pt x="3090" y="280"/>
                    <a:pt x="3090" y="280"/>
                  </a:cubicBezTo>
                  <a:cubicBezTo>
                    <a:pt x="3049" y="294"/>
                    <a:pt x="3099" y="280"/>
                    <a:pt x="3030" y="280"/>
                  </a:cubicBezTo>
                  <a:cubicBezTo>
                    <a:pt x="3015" y="280"/>
                    <a:pt x="2989" y="297"/>
                    <a:pt x="2976" y="304"/>
                  </a:cubicBezTo>
                  <a:cubicBezTo>
                    <a:pt x="2958" y="313"/>
                    <a:pt x="2922" y="328"/>
                    <a:pt x="2922" y="328"/>
                  </a:cubicBezTo>
                  <a:cubicBezTo>
                    <a:pt x="2908" y="371"/>
                    <a:pt x="2917" y="490"/>
                    <a:pt x="2862" y="508"/>
                  </a:cubicBezTo>
                  <a:cubicBezTo>
                    <a:pt x="2869" y="563"/>
                    <a:pt x="2861" y="593"/>
                    <a:pt x="2838" y="640"/>
                  </a:cubicBezTo>
                  <a:cubicBezTo>
                    <a:pt x="2831" y="655"/>
                    <a:pt x="2836" y="675"/>
                    <a:pt x="2826" y="688"/>
                  </a:cubicBezTo>
                  <a:cubicBezTo>
                    <a:pt x="2817" y="699"/>
                    <a:pt x="2790" y="712"/>
                    <a:pt x="2790" y="712"/>
                  </a:cubicBezTo>
                  <a:cubicBezTo>
                    <a:pt x="2707" y="698"/>
                    <a:pt x="2739" y="716"/>
                    <a:pt x="2730" y="820"/>
                  </a:cubicBezTo>
                  <a:cubicBezTo>
                    <a:pt x="2728" y="841"/>
                    <a:pt x="2712" y="880"/>
                    <a:pt x="2712" y="880"/>
                  </a:cubicBezTo>
                  <a:cubicBezTo>
                    <a:pt x="2707" y="913"/>
                    <a:pt x="2714" y="935"/>
                    <a:pt x="2682" y="946"/>
                  </a:cubicBezTo>
                  <a:cubicBezTo>
                    <a:pt x="2672" y="944"/>
                    <a:pt x="2659" y="947"/>
                    <a:pt x="2652" y="940"/>
                  </a:cubicBezTo>
                  <a:cubicBezTo>
                    <a:pt x="2643" y="931"/>
                    <a:pt x="2644" y="916"/>
                    <a:pt x="2640" y="904"/>
                  </a:cubicBezTo>
                  <a:cubicBezTo>
                    <a:pt x="2638" y="898"/>
                    <a:pt x="2634" y="886"/>
                    <a:pt x="2634" y="886"/>
                  </a:cubicBezTo>
                  <a:cubicBezTo>
                    <a:pt x="2627" y="838"/>
                    <a:pt x="2650" y="747"/>
                    <a:pt x="2598" y="730"/>
                  </a:cubicBezTo>
                  <a:cubicBezTo>
                    <a:pt x="2556" y="744"/>
                    <a:pt x="2566" y="730"/>
                    <a:pt x="2556" y="760"/>
                  </a:cubicBezTo>
                  <a:cubicBezTo>
                    <a:pt x="2563" y="793"/>
                    <a:pt x="2585" y="824"/>
                    <a:pt x="2544" y="838"/>
                  </a:cubicBezTo>
                  <a:cubicBezTo>
                    <a:pt x="2524" y="831"/>
                    <a:pt x="2510" y="821"/>
                    <a:pt x="2490" y="814"/>
                  </a:cubicBezTo>
                  <a:cubicBezTo>
                    <a:pt x="2481" y="786"/>
                    <a:pt x="2465" y="737"/>
                    <a:pt x="2490" y="712"/>
                  </a:cubicBezTo>
                  <a:cubicBezTo>
                    <a:pt x="2508" y="694"/>
                    <a:pt x="2540" y="678"/>
                    <a:pt x="2562" y="664"/>
                  </a:cubicBezTo>
                  <a:cubicBezTo>
                    <a:pt x="2574" y="656"/>
                    <a:pt x="2598" y="640"/>
                    <a:pt x="2598" y="640"/>
                  </a:cubicBezTo>
                  <a:cubicBezTo>
                    <a:pt x="2602" y="628"/>
                    <a:pt x="2606" y="616"/>
                    <a:pt x="2610" y="604"/>
                  </a:cubicBezTo>
                  <a:cubicBezTo>
                    <a:pt x="2612" y="598"/>
                    <a:pt x="2616" y="586"/>
                    <a:pt x="2616" y="586"/>
                  </a:cubicBezTo>
                  <a:cubicBezTo>
                    <a:pt x="2614" y="578"/>
                    <a:pt x="2615" y="568"/>
                    <a:pt x="2610" y="562"/>
                  </a:cubicBezTo>
                  <a:cubicBezTo>
                    <a:pt x="2600" y="550"/>
                    <a:pt x="2570" y="560"/>
                    <a:pt x="2562" y="562"/>
                  </a:cubicBezTo>
                  <a:cubicBezTo>
                    <a:pt x="2534" y="570"/>
                    <a:pt x="2513" y="577"/>
                    <a:pt x="2490" y="592"/>
                  </a:cubicBezTo>
                  <a:cubicBezTo>
                    <a:pt x="2440" y="580"/>
                    <a:pt x="2489" y="595"/>
                    <a:pt x="2448" y="574"/>
                  </a:cubicBezTo>
                  <a:cubicBezTo>
                    <a:pt x="2420" y="560"/>
                    <a:pt x="2382" y="555"/>
                    <a:pt x="2352" y="550"/>
                  </a:cubicBezTo>
                  <a:cubicBezTo>
                    <a:pt x="2307" y="505"/>
                    <a:pt x="2365" y="570"/>
                    <a:pt x="2328" y="478"/>
                  </a:cubicBezTo>
                  <a:cubicBezTo>
                    <a:pt x="2326" y="472"/>
                    <a:pt x="2316" y="475"/>
                    <a:pt x="2310" y="472"/>
                  </a:cubicBezTo>
                  <a:cubicBezTo>
                    <a:pt x="2263" y="448"/>
                    <a:pt x="2335" y="465"/>
                    <a:pt x="2238" y="454"/>
                  </a:cubicBezTo>
                  <a:cubicBezTo>
                    <a:pt x="2212" y="436"/>
                    <a:pt x="2221" y="420"/>
                    <a:pt x="2190" y="430"/>
                  </a:cubicBezTo>
                  <a:cubicBezTo>
                    <a:pt x="2182" y="453"/>
                    <a:pt x="2168" y="455"/>
                    <a:pt x="2160" y="478"/>
                  </a:cubicBezTo>
                  <a:cubicBezTo>
                    <a:pt x="2180" y="508"/>
                    <a:pt x="2166" y="492"/>
                    <a:pt x="2208" y="520"/>
                  </a:cubicBezTo>
                  <a:cubicBezTo>
                    <a:pt x="2214" y="524"/>
                    <a:pt x="2226" y="532"/>
                    <a:pt x="2226" y="532"/>
                  </a:cubicBezTo>
                  <a:cubicBezTo>
                    <a:pt x="2235" y="558"/>
                    <a:pt x="2227" y="566"/>
                    <a:pt x="2202" y="574"/>
                  </a:cubicBezTo>
                  <a:cubicBezTo>
                    <a:pt x="2198" y="580"/>
                    <a:pt x="2195" y="587"/>
                    <a:pt x="2190" y="592"/>
                  </a:cubicBezTo>
                  <a:cubicBezTo>
                    <a:pt x="2185" y="597"/>
                    <a:pt x="2177" y="598"/>
                    <a:pt x="2172" y="604"/>
                  </a:cubicBezTo>
                  <a:cubicBezTo>
                    <a:pt x="2164" y="614"/>
                    <a:pt x="2161" y="629"/>
                    <a:pt x="2154" y="640"/>
                  </a:cubicBezTo>
                  <a:cubicBezTo>
                    <a:pt x="2165" y="672"/>
                    <a:pt x="2155" y="654"/>
                    <a:pt x="2196" y="682"/>
                  </a:cubicBezTo>
                  <a:cubicBezTo>
                    <a:pt x="2202" y="686"/>
                    <a:pt x="2214" y="694"/>
                    <a:pt x="2214" y="694"/>
                  </a:cubicBezTo>
                  <a:cubicBezTo>
                    <a:pt x="2232" y="749"/>
                    <a:pt x="2227" y="717"/>
                    <a:pt x="2220" y="790"/>
                  </a:cubicBezTo>
                  <a:cubicBezTo>
                    <a:pt x="2232" y="827"/>
                    <a:pt x="2244" y="860"/>
                    <a:pt x="2250" y="898"/>
                  </a:cubicBezTo>
                  <a:cubicBezTo>
                    <a:pt x="2244" y="943"/>
                    <a:pt x="2247" y="975"/>
                    <a:pt x="2256" y="1018"/>
                  </a:cubicBezTo>
                  <a:cubicBezTo>
                    <a:pt x="2244" y="1055"/>
                    <a:pt x="2225" y="1034"/>
                    <a:pt x="2202" y="1018"/>
                  </a:cubicBezTo>
                  <a:cubicBezTo>
                    <a:pt x="2175" y="1036"/>
                    <a:pt x="2174" y="1047"/>
                    <a:pt x="2154" y="1018"/>
                  </a:cubicBezTo>
                  <a:cubicBezTo>
                    <a:pt x="2161" y="990"/>
                    <a:pt x="2167" y="980"/>
                    <a:pt x="2160" y="952"/>
                  </a:cubicBezTo>
                  <a:cubicBezTo>
                    <a:pt x="2154" y="958"/>
                    <a:pt x="2146" y="963"/>
                    <a:pt x="2142" y="970"/>
                  </a:cubicBezTo>
                  <a:cubicBezTo>
                    <a:pt x="2136" y="981"/>
                    <a:pt x="2141" y="999"/>
                    <a:pt x="2130" y="1006"/>
                  </a:cubicBezTo>
                  <a:cubicBezTo>
                    <a:pt x="2105" y="1022"/>
                    <a:pt x="2069" y="1038"/>
                    <a:pt x="2040" y="1048"/>
                  </a:cubicBezTo>
                  <a:cubicBezTo>
                    <a:pt x="2033" y="1068"/>
                    <a:pt x="2023" y="1082"/>
                    <a:pt x="2016" y="1102"/>
                  </a:cubicBezTo>
                  <a:cubicBezTo>
                    <a:pt x="2023" y="1135"/>
                    <a:pt x="2044" y="1161"/>
                    <a:pt x="2004" y="1174"/>
                  </a:cubicBezTo>
                  <a:cubicBezTo>
                    <a:pt x="1978" y="1200"/>
                    <a:pt x="1944" y="1208"/>
                    <a:pt x="1914" y="1228"/>
                  </a:cubicBezTo>
                  <a:cubicBezTo>
                    <a:pt x="1910" y="1234"/>
                    <a:pt x="1907" y="1241"/>
                    <a:pt x="1902" y="1246"/>
                  </a:cubicBezTo>
                  <a:cubicBezTo>
                    <a:pt x="1891" y="1255"/>
                    <a:pt x="1866" y="1270"/>
                    <a:pt x="1866" y="1270"/>
                  </a:cubicBezTo>
                  <a:cubicBezTo>
                    <a:pt x="1849" y="1219"/>
                    <a:pt x="1845" y="1277"/>
                    <a:pt x="1836" y="1288"/>
                  </a:cubicBezTo>
                  <a:cubicBezTo>
                    <a:pt x="1831" y="1294"/>
                    <a:pt x="1824" y="1296"/>
                    <a:pt x="1818" y="1300"/>
                  </a:cubicBezTo>
                  <a:cubicBezTo>
                    <a:pt x="1816" y="1306"/>
                    <a:pt x="1816" y="1314"/>
                    <a:pt x="1812" y="1318"/>
                  </a:cubicBezTo>
                  <a:cubicBezTo>
                    <a:pt x="1802" y="1328"/>
                    <a:pt x="1776" y="1342"/>
                    <a:pt x="1776" y="1342"/>
                  </a:cubicBezTo>
                  <a:cubicBezTo>
                    <a:pt x="1758" y="1397"/>
                    <a:pt x="1730" y="1362"/>
                    <a:pt x="1698" y="1348"/>
                  </a:cubicBezTo>
                  <a:cubicBezTo>
                    <a:pt x="1686" y="1343"/>
                    <a:pt x="1662" y="1336"/>
                    <a:pt x="1662" y="1336"/>
                  </a:cubicBezTo>
                  <a:cubicBezTo>
                    <a:pt x="1650" y="1340"/>
                    <a:pt x="1638" y="1344"/>
                    <a:pt x="1626" y="1348"/>
                  </a:cubicBezTo>
                  <a:cubicBezTo>
                    <a:pt x="1607" y="1354"/>
                    <a:pt x="1613" y="1386"/>
                    <a:pt x="1602" y="1402"/>
                  </a:cubicBezTo>
                  <a:cubicBezTo>
                    <a:pt x="1586" y="1426"/>
                    <a:pt x="1596" y="1416"/>
                    <a:pt x="1572" y="1432"/>
                  </a:cubicBezTo>
                  <a:cubicBezTo>
                    <a:pt x="1531" y="1404"/>
                    <a:pt x="1550" y="1403"/>
                    <a:pt x="1518" y="1414"/>
                  </a:cubicBezTo>
                  <a:cubicBezTo>
                    <a:pt x="1508" y="1444"/>
                    <a:pt x="1514" y="1450"/>
                    <a:pt x="1488" y="1462"/>
                  </a:cubicBezTo>
                  <a:cubicBezTo>
                    <a:pt x="1476" y="1467"/>
                    <a:pt x="1452" y="1474"/>
                    <a:pt x="1452" y="1474"/>
                  </a:cubicBezTo>
                  <a:cubicBezTo>
                    <a:pt x="1437" y="1497"/>
                    <a:pt x="1423" y="1496"/>
                    <a:pt x="1398" y="1504"/>
                  </a:cubicBezTo>
                  <a:cubicBezTo>
                    <a:pt x="1387" y="1497"/>
                    <a:pt x="1371" y="1495"/>
                    <a:pt x="1362" y="1486"/>
                  </a:cubicBezTo>
                  <a:cubicBezTo>
                    <a:pt x="1339" y="1463"/>
                    <a:pt x="1367" y="1436"/>
                    <a:pt x="1320" y="1420"/>
                  </a:cubicBezTo>
                  <a:cubicBezTo>
                    <a:pt x="1310" y="1391"/>
                    <a:pt x="1287" y="1381"/>
                    <a:pt x="1260" y="1372"/>
                  </a:cubicBezTo>
                  <a:cubicBezTo>
                    <a:pt x="1250" y="1341"/>
                    <a:pt x="1278" y="1314"/>
                    <a:pt x="1236" y="1300"/>
                  </a:cubicBezTo>
                  <a:cubicBezTo>
                    <a:pt x="1221" y="1254"/>
                    <a:pt x="1198" y="1266"/>
                    <a:pt x="1158" y="1276"/>
                  </a:cubicBezTo>
                  <a:cubicBezTo>
                    <a:pt x="1134" y="1268"/>
                    <a:pt x="1122" y="1258"/>
                    <a:pt x="1104" y="1240"/>
                  </a:cubicBezTo>
                  <a:cubicBezTo>
                    <a:pt x="1095" y="1212"/>
                    <a:pt x="1085" y="1212"/>
                    <a:pt x="1062" y="1228"/>
                  </a:cubicBezTo>
                  <a:cubicBezTo>
                    <a:pt x="1055" y="1250"/>
                    <a:pt x="1055" y="1275"/>
                    <a:pt x="1032" y="1288"/>
                  </a:cubicBezTo>
                  <a:cubicBezTo>
                    <a:pt x="1021" y="1294"/>
                    <a:pt x="996" y="1300"/>
                    <a:pt x="996" y="1300"/>
                  </a:cubicBezTo>
                  <a:cubicBezTo>
                    <a:pt x="990" y="1324"/>
                    <a:pt x="982" y="1391"/>
                    <a:pt x="966" y="1402"/>
                  </a:cubicBezTo>
                  <a:cubicBezTo>
                    <a:pt x="954" y="1410"/>
                    <a:pt x="938" y="1409"/>
                    <a:pt x="924" y="1414"/>
                  </a:cubicBezTo>
                  <a:cubicBezTo>
                    <a:pt x="911" y="1452"/>
                    <a:pt x="930" y="1414"/>
                    <a:pt x="882" y="1438"/>
                  </a:cubicBezTo>
                  <a:cubicBezTo>
                    <a:pt x="860" y="1449"/>
                    <a:pt x="878" y="1460"/>
                    <a:pt x="864" y="1474"/>
                  </a:cubicBezTo>
                  <a:cubicBezTo>
                    <a:pt x="854" y="1484"/>
                    <a:pt x="840" y="1490"/>
                    <a:pt x="828" y="1498"/>
                  </a:cubicBezTo>
                  <a:cubicBezTo>
                    <a:pt x="822" y="1502"/>
                    <a:pt x="810" y="1510"/>
                    <a:pt x="810" y="1510"/>
                  </a:cubicBezTo>
                  <a:cubicBezTo>
                    <a:pt x="798" y="1545"/>
                    <a:pt x="785" y="1525"/>
                    <a:pt x="762" y="1510"/>
                  </a:cubicBezTo>
                  <a:cubicBezTo>
                    <a:pt x="750" y="1518"/>
                    <a:pt x="729" y="1520"/>
                    <a:pt x="726" y="1534"/>
                  </a:cubicBezTo>
                  <a:cubicBezTo>
                    <a:pt x="724" y="1544"/>
                    <a:pt x="726" y="1556"/>
                    <a:pt x="720" y="1564"/>
                  </a:cubicBezTo>
                  <a:cubicBezTo>
                    <a:pt x="712" y="1576"/>
                    <a:pt x="692" y="1572"/>
                    <a:pt x="678" y="1576"/>
                  </a:cubicBezTo>
                  <a:cubicBezTo>
                    <a:pt x="668" y="1607"/>
                    <a:pt x="680" y="1585"/>
                    <a:pt x="654" y="1600"/>
                  </a:cubicBezTo>
                  <a:cubicBezTo>
                    <a:pt x="641" y="1607"/>
                    <a:pt x="618" y="1624"/>
                    <a:pt x="618" y="1624"/>
                  </a:cubicBezTo>
                  <a:cubicBezTo>
                    <a:pt x="598" y="1654"/>
                    <a:pt x="588" y="1670"/>
                    <a:pt x="558" y="1690"/>
                  </a:cubicBezTo>
                  <a:cubicBezTo>
                    <a:pt x="547" y="1706"/>
                    <a:pt x="534" y="1744"/>
                    <a:pt x="534" y="1744"/>
                  </a:cubicBezTo>
                  <a:cubicBezTo>
                    <a:pt x="553" y="1773"/>
                    <a:pt x="579" y="1789"/>
                    <a:pt x="534" y="1804"/>
                  </a:cubicBezTo>
                  <a:cubicBezTo>
                    <a:pt x="513" y="1790"/>
                    <a:pt x="506" y="1780"/>
                    <a:pt x="498" y="1756"/>
                  </a:cubicBezTo>
                  <a:cubicBezTo>
                    <a:pt x="509" y="1700"/>
                    <a:pt x="485" y="1669"/>
                    <a:pt x="468" y="1618"/>
                  </a:cubicBezTo>
                  <a:cubicBezTo>
                    <a:pt x="464" y="1606"/>
                    <a:pt x="460" y="1594"/>
                    <a:pt x="456" y="1582"/>
                  </a:cubicBezTo>
                  <a:cubicBezTo>
                    <a:pt x="454" y="1576"/>
                    <a:pt x="450" y="1564"/>
                    <a:pt x="450" y="1564"/>
                  </a:cubicBezTo>
                  <a:cubicBezTo>
                    <a:pt x="448" y="1534"/>
                    <a:pt x="448" y="1504"/>
                    <a:pt x="444" y="1474"/>
                  </a:cubicBezTo>
                  <a:cubicBezTo>
                    <a:pt x="442" y="1461"/>
                    <a:pt x="436" y="1450"/>
                    <a:pt x="432" y="1438"/>
                  </a:cubicBezTo>
                  <a:cubicBezTo>
                    <a:pt x="430" y="1432"/>
                    <a:pt x="426" y="1420"/>
                    <a:pt x="426" y="1420"/>
                  </a:cubicBezTo>
                  <a:cubicBezTo>
                    <a:pt x="420" y="1295"/>
                    <a:pt x="416" y="1285"/>
                    <a:pt x="426" y="1162"/>
                  </a:cubicBezTo>
                  <a:cubicBezTo>
                    <a:pt x="428" y="1143"/>
                    <a:pt x="444" y="1126"/>
                    <a:pt x="450" y="1108"/>
                  </a:cubicBezTo>
                  <a:cubicBezTo>
                    <a:pt x="448" y="1102"/>
                    <a:pt x="448" y="1095"/>
                    <a:pt x="444" y="1090"/>
                  </a:cubicBezTo>
                  <a:cubicBezTo>
                    <a:pt x="439" y="1084"/>
                    <a:pt x="428" y="1085"/>
                    <a:pt x="426" y="1078"/>
                  </a:cubicBezTo>
                  <a:cubicBezTo>
                    <a:pt x="420" y="1059"/>
                    <a:pt x="422" y="1038"/>
                    <a:pt x="420" y="1018"/>
                  </a:cubicBezTo>
                  <a:cubicBezTo>
                    <a:pt x="430" y="989"/>
                    <a:pt x="418" y="969"/>
                    <a:pt x="408" y="940"/>
                  </a:cubicBezTo>
                  <a:cubicBezTo>
                    <a:pt x="406" y="934"/>
                    <a:pt x="402" y="922"/>
                    <a:pt x="402" y="922"/>
                  </a:cubicBezTo>
                  <a:cubicBezTo>
                    <a:pt x="395" y="942"/>
                    <a:pt x="383" y="956"/>
                    <a:pt x="378" y="976"/>
                  </a:cubicBezTo>
                  <a:cubicBezTo>
                    <a:pt x="373" y="995"/>
                    <a:pt x="376" y="1010"/>
                    <a:pt x="360" y="1024"/>
                  </a:cubicBezTo>
                  <a:cubicBezTo>
                    <a:pt x="337" y="1044"/>
                    <a:pt x="280" y="1075"/>
                    <a:pt x="252" y="1084"/>
                  </a:cubicBezTo>
                  <a:cubicBezTo>
                    <a:pt x="218" y="1075"/>
                    <a:pt x="205" y="1069"/>
                    <a:pt x="174" y="1048"/>
                  </a:cubicBezTo>
                  <a:cubicBezTo>
                    <a:pt x="168" y="1044"/>
                    <a:pt x="156" y="1036"/>
                    <a:pt x="156" y="1036"/>
                  </a:cubicBezTo>
                  <a:cubicBezTo>
                    <a:pt x="145" y="1003"/>
                    <a:pt x="119" y="971"/>
                    <a:pt x="90" y="952"/>
                  </a:cubicBezTo>
                  <a:cubicBezTo>
                    <a:pt x="81" y="926"/>
                    <a:pt x="63" y="906"/>
                    <a:pt x="54" y="880"/>
                  </a:cubicBezTo>
                  <a:cubicBezTo>
                    <a:pt x="56" y="874"/>
                    <a:pt x="54" y="864"/>
                    <a:pt x="60" y="862"/>
                  </a:cubicBezTo>
                  <a:cubicBezTo>
                    <a:pt x="68" y="859"/>
                    <a:pt x="76" y="866"/>
                    <a:pt x="84" y="868"/>
                  </a:cubicBezTo>
                  <a:cubicBezTo>
                    <a:pt x="96" y="872"/>
                    <a:pt x="120" y="880"/>
                    <a:pt x="120" y="880"/>
                  </a:cubicBezTo>
                  <a:cubicBezTo>
                    <a:pt x="154" y="874"/>
                    <a:pt x="182" y="869"/>
                    <a:pt x="210" y="850"/>
                  </a:cubicBezTo>
                  <a:cubicBezTo>
                    <a:pt x="213" y="841"/>
                    <a:pt x="241" y="803"/>
                    <a:pt x="222" y="796"/>
                  </a:cubicBezTo>
                  <a:cubicBezTo>
                    <a:pt x="214" y="793"/>
                    <a:pt x="206" y="800"/>
                    <a:pt x="198" y="802"/>
                  </a:cubicBezTo>
                  <a:close/>
                </a:path>
              </a:pathLst>
            </a:custGeom>
            <a:gradFill rotWithShape="0">
              <a:gsLst>
                <a:gs pos="0">
                  <a:srgbClr val="D2F3A5"/>
                </a:gs>
                <a:gs pos="100000">
                  <a:srgbClr val="FFFF00"/>
                </a:gs>
              </a:gsLst>
              <a:path path="rect">
                <a:fillToRect r="100000" b="100000"/>
              </a:path>
            </a:gradFill>
            <a:ln w="63500">
              <a:solidFill>
                <a:srgbClr val="000000"/>
              </a:solidFill>
              <a:round/>
              <a:headEnd/>
              <a:tailEnd/>
            </a:ln>
          </p:spPr>
          <p:txBody>
            <a:bodyPr/>
            <a:lstStyle/>
            <a:p>
              <a:endParaRPr lang="en-IN"/>
            </a:p>
          </p:txBody>
        </p:sp>
      </p:grpSp>
      <p:grpSp>
        <p:nvGrpSpPr>
          <p:cNvPr id="6148" name="Group 12"/>
          <p:cNvGrpSpPr>
            <a:grpSpLocks/>
          </p:cNvGrpSpPr>
          <p:nvPr/>
        </p:nvGrpSpPr>
        <p:grpSpPr bwMode="auto">
          <a:xfrm>
            <a:off x="6705600" y="609600"/>
            <a:ext cx="2438400" cy="2667000"/>
            <a:chOff x="1680" y="240"/>
            <a:chExt cx="3469" cy="3648"/>
          </a:xfrm>
        </p:grpSpPr>
        <p:sp>
          <p:nvSpPr>
            <p:cNvPr id="6174" name="Freeform 13"/>
            <p:cNvSpPr>
              <a:spLocks/>
            </p:cNvSpPr>
            <p:nvPr/>
          </p:nvSpPr>
          <p:spPr bwMode="auto">
            <a:xfrm>
              <a:off x="2271" y="2400"/>
              <a:ext cx="1425" cy="1488"/>
            </a:xfrm>
            <a:custGeom>
              <a:avLst/>
              <a:gdLst>
                <a:gd name="T0" fmla="*/ 242 w 1236"/>
                <a:gd name="T1" fmla="*/ 720 h 1460"/>
                <a:gd name="T2" fmla="*/ 372 w 1236"/>
                <a:gd name="T3" fmla="*/ 612 h 1460"/>
                <a:gd name="T4" fmla="*/ 1183 w 1236"/>
                <a:gd name="T5" fmla="*/ 475 h 1460"/>
                <a:gd name="T6" fmla="*/ 1526 w 1236"/>
                <a:gd name="T7" fmla="*/ 495 h 1460"/>
                <a:gd name="T8" fmla="*/ 1718 w 1236"/>
                <a:gd name="T9" fmla="*/ 433 h 1460"/>
                <a:gd name="T10" fmla="*/ 2593 w 1236"/>
                <a:gd name="T11" fmla="*/ 388 h 1460"/>
                <a:gd name="T12" fmla="*/ 4019 w 1236"/>
                <a:gd name="T13" fmla="*/ 287 h 1460"/>
                <a:gd name="T14" fmla="*/ 4476 w 1236"/>
                <a:gd name="T15" fmla="*/ 257 h 1460"/>
                <a:gd name="T16" fmla="*/ 5292 w 1236"/>
                <a:gd name="T17" fmla="*/ 117 h 1460"/>
                <a:gd name="T18" fmla="*/ 6373 w 1236"/>
                <a:gd name="T19" fmla="*/ 17 h 1460"/>
                <a:gd name="T20" fmla="*/ 7577 w 1236"/>
                <a:gd name="T21" fmla="*/ 52 h 1460"/>
                <a:gd name="T22" fmla="*/ 7816 w 1236"/>
                <a:gd name="T23" fmla="*/ 116 h 1460"/>
                <a:gd name="T24" fmla="*/ 8449 w 1236"/>
                <a:gd name="T25" fmla="*/ 197 h 1460"/>
                <a:gd name="T26" fmla="*/ 8733 w 1236"/>
                <a:gd name="T27" fmla="*/ 257 h 1460"/>
                <a:gd name="T28" fmla="*/ 8989 w 1236"/>
                <a:gd name="T29" fmla="*/ 257 h 1460"/>
                <a:gd name="T30" fmla="*/ 9124 w 1236"/>
                <a:gd name="T31" fmla="*/ 346 h 1460"/>
                <a:gd name="T32" fmla="*/ 9963 w 1236"/>
                <a:gd name="T33" fmla="*/ 338 h 1460"/>
                <a:gd name="T34" fmla="*/ 10681 w 1236"/>
                <a:gd name="T35" fmla="*/ 296 h 1460"/>
                <a:gd name="T36" fmla="*/ 11286 w 1236"/>
                <a:gd name="T37" fmla="*/ 246 h 1460"/>
                <a:gd name="T38" fmla="*/ 11782 w 1236"/>
                <a:gd name="T39" fmla="*/ 236 h 1460"/>
                <a:gd name="T40" fmla="*/ 12098 w 1236"/>
                <a:gd name="T41" fmla="*/ 173 h 1460"/>
                <a:gd name="T42" fmla="*/ 12364 w 1236"/>
                <a:gd name="T43" fmla="*/ 146 h 1460"/>
                <a:gd name="T44" fmla="*/ 12639 w 1236"/>
                <a:gd name="T45" fmla="*/ 120 h 1460"/>
                <a:gd name="T46" fmla="*/ 13242 w 1236"/>
                <a:gd name="T47" fmla="*/ 168 h 1460"/>
                <a:gd name="T48" fmla="*/ 12639 w 1236"/>
                <a:gd name="T49" fmla="*/ 296 h 1460"/>
                <a:gd name="T50" fmla="*/ 10662 w 1236"/>
                <a:gd name="T51" fmla="*/ 480 h 1460"/>
                <a:gd name="T52" fmla="*/ 10886 w 1236"/>
                <a:gd name="T53" fmla="*/ 538 h 1460"/>
                <a:gd name="T54" fmla="*/ 9799 w 1236"/>
                <a:gd name="T55" fmla="*/ 583 h 1460"/>
                <a:gd name="T56" fmla="*/ 9124 w 1236"/>
                <a:gd name="T57" fmla="*/ 695 h 1460"/>
                <a:gd name="T58" fmla="*/ 8250 w 1236"/>
                <a:gd name="T59" fmla="*/ 687 h 1460"/>
                <a:gd name="T60" fmla="*/ 7998 w 1236"/>
                <a:gd name="T61" fmla="*/ 886 h 1460"/>
                <a:gd name="T62" fmla="*/ 8058 w 1236"/>
                <a:gd name="T63" fmla="*/ 1051 h 1460"/>
                <a:gd name="T64" fmla="*/ 8007 w 1236"/>
                <a:gd name="T65" fmla="*/ 1160 h 1460"/>
                <a:gd name="T66" fmla="*/ 7722 w 1236"/>
                <a:gd name="T67" fmla="*/ 1284 h 1460"/>
                <a:gd name="T68" fmla="*/ 7470 w 1236"/>
                <a:gd name="T69" fmla="*/ 1617 h 1460"/>
                <a:gd name="T70" fmla="*/ 6445 w 1236"/>
                <a:gd name="T71" fmla="*/ 1675 h 1460"/>
                <a:gd name="T72" fmla="*/ 6311 w 1236"/>
                <a:gd name="T73" fmla="*/ 1787 h 1460"/>
                <a:gd name="T74" fmla="*/ 5625 w 1236"/>
                <a:gd name="T75" fmla="*/ 1821 h 1460"/>
                <a:gd name="T76" fmla="*/ 5225 w 1236"/>
                <a:gd name="T77" fmla="*/ 1872 h 1460"/>
                <a:gd name="T78" fmla="*/ 4476 w 1236"/>
                <a:gd name="T79" fmla="*/ 2004 h 1460"/>
                <a:gd name="T80" fmla="*/ 4077 w 1236"/>
                <a:gd name="T81" fmla="*/ 2012 h 1460"/>
                <a:gd name="T82" fmla="*/ 3067 w 1236"/>
                <a:gd name="T83" fmla="*/ 1921 h 1460"/>
                <a:gd name="T84" fmla="*/ 2335 w 1236"/>
                <a:gd name="T85" fmla="*/ 1708 h 1460"/>
                <a:gd name="T86" fmla="*/ 1981 w 1236"/>
                <a:gd name="T87" fmla="*/ 1517 h 1460"/>
                <a:gd name="T88" fmla="*/ 1252 w 1236"/>
                <a:gd name="T89" fmla="*/ 1303 h 1460"/>
                <a:gd name="T90" fmla="*/ 678 w 1236"/>
                <a:gd name="T91" fmla="*/ 1100 h 1460"/>
                <a:gd name="T92" fmla="*/ 510 w 1236"/>
                <a:gd name="T93" fmla="*/ 860 h 1460"/>
                <a:gd name="T94" fmla="*/ 103 w 1236"/>
                <a:gd name="T95" fmla="*/ 785 h 14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36"/>
                <a:gd name="T145" fmla="*/ 0 h 1460"/>
                <a:gd name="T146" fmla="*/ 1236 w 1236"/>
                <a:gd name="T147" fmla="*/ 1460 h 14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36" h="1460">
                  <a:moveTo>
                    <a:pt x="9" y="569"/>
                  </a:moveTo>
                  <a:cubicBezTo>
                    <a:pt x="13" y="553"/>
                    <a:pt x="17" y="537"/>
                    <a:pt x="21" y="521"/>
                  </a:cubicBezTo>
                  <a:cubicBezTo>
                    <a:pt x="24" y="509"/>
                    <a:pt x="33" y="485"/>
                    <a:pt x="33" y="485"/>
                  </a:cubicBezTo>
                  <a:cubicBezTo>
                    <a:pt x="0" y="474"/>
                    <a:pt x="18" y="466"/>
                    <a:pt x="33" y="443"/>
                  </a:cubicBezTo>
                  <a:cubicBezTo>
                    <a:pt x="41" y="360"/>
                    <a:pt x="33" y="397"/>
                    <a:pt x="81" y="365"/>
                  </a:cubicBezTo>
                  <a:cubicBezTo>
                    <a:pt x="95" y="367"/>
                    <a:pt x="91" y="340"/>
                    <a:pt x="105" y="343"/>
                  </a:cubicBezTo>
                  <a:cubicBezTo>
                    <a:pt x="111" y="344"/>
                    <a:pt x="110" y="293"/>
                    <a:pt x="131" y="326"/>
                  </a:cubicBezTo>
                  <a:cubicBezTo>
                    <a:pt x="135" y="322"/>
                    <a:pt x="137" y="365"/>
                    <a:pt x="135" y="359"/>
                  </a:cubicBezTo>
                  <a:cubicBezTo>
                    <a:pt x="137" y="343"/>
                    <a:pt x="135" y="326"/>
                    <a:pt x="141" y="311"/>
                  </a:cubicBezTo>
                  <a:cubicBezTo>
                    <a:pt x="143" y="302"/>
                    <a:pt x="145" y="315"/>
                    <a:pt x="153" y="314"/>
                  </a:cubicBezTo>
                  <a:cubicBezTo>
                    <a:pt x="161" y="313"/>
                    <a:pt x="176" y="310"/>
                    <a:pt x="189" y="305"/>
                  </a:cubicBezTo>
                  <a:cubicBezTo>
                    <a:pt x="202" y="300"/>
                    <a:pt x="215" y="288"/>
                    <a:pt x="231" y="281"/>
                  </a:cubicBezTo>
                  <a:cubicBezTo>
                    <a:pt x="253" y="264"/>
                    <a:pt x="270" y="285"/>
                    <a:pt x="285" y="263"/>
                  </a:cubicBezTo>
                  <a:cubicBezTo>
                    <a:pt x="298" y="210"/>
                    <a:pt x="278" y="235"/>
                    <a:pt x="357" y="209"/>
                  </a:cubicBezTo>
                  <a:cubicBezTo>
                    <a:pt x="363" y="207"/>
                    <a:pt x="358" y="194"/>
                    <a:pt x="363" y="191"/>
                  </a:cubicBezTo>
                  <a:cubicBezTo>
                    <a:pt x="374" y="185"/>
                    <a:pt x="387" y="187"/>
                    <a:pt x="399" y="185"/>
                  </a:cubicBezTo>
                  <a:cubicBezTo>
                    <a:pt x="407" y="173"/>
                    <a:pt x="415" y="161"/>
                    <a:pt x="423" y="149"/>
                  </a:cubicBezTo>
                  <a:cubicBezTo>
                    <a:pt x="445" y="117"/>
                    <a:pt x="419" y="100"/>
                    <a:pt x="471" y="83"/>
                  </a:cubicBezTo>
                  <a:cubicBezTo>
                    <a:pt x="487" y="67"/>
                    <a:pt x="496" y="29"/>
                    <a:pt x="513" y="23"/>
                  </a:cubicBezTo>
                  <a:cubicBezTo>
                    <a:pt x="530" y="17"/>
                    <a:pt x="549" y="19"/>
                    <a:pt x="567" y="17"/>
                  </a:cubicBezTo>
                  <a:cubicBezTo>
                    <a:pt x="601" y="0"/>
                    <a:pt x="608" y="9"/>
                    <a:pt x="639" y="23"/>
                  </a:cubicBezTo>
                  <a:cubicBezTo>
                    <a:pt x="651" y="28"/>
                    <a:pt x="675" y="35"/>
                    <a:pt x="675" y="35"/>
                  </a:cubicBezTo>
                  <a:cubicBezTo>
                    <a:pt x="687" y="47"/>
                    <a:pt x="705" y="53"/>
                    <a:pt x="717" y="65"/>
                  </a:cubicBezTo>
                  <a:cubicBezTo>
                    <a:pt x="725" y="71"/>
                    <a:pt x="696" y="74"/>
                    <a:pt x="696" y="82"/>
                  </a:cubicBezTo>
                  <a:cubicBezTo>
                    <a:pt x="696" y="90"/>
                    <a:pt x="707" y="103"/>
                    <a:pt x="717" y="113"/>
                  </a:cubicBezTo>
                  <a:cubicBezTo>
                    <a:pt x="719" y="121"/>
                    <a:pt x="748" y="137"/>
                    <a:pt x="753" y="143"/>
                  </a:cubicBezTo>
                  <a:cubicBezTo>
                    <a:pt x="757" y="148"/>
                    <a:pt x="765" y="147"/>
                    <a:pt x="771" y="149"/>
                  </a:cubicBezTo>
                  <a:cubicBezTo>
                    <a:pt x="773" y="161"/>
                    <a:pt x="770" y="175"/>
                    <a:pt x="777" y="185"/>
                  </a:cubicBezTo>
                  <a:cubicBezTo>
                    <a:pt x="781" y="190"/>
                    <a:pt x="778" y="171"/>
                    <a:pt x="783" y="167"/>
                  </a:cubicBezTo>
                  <a:cubicBezTo>
                    <a:pt x="789" y="162"/>
                    <a:pt x="793" y="187"/>
                    <a:pt x="801" y="185"/>
                  </a:cubicBezTo>
                  <a:cubicBezTo>
                    <a:pt x="802" y="192"/>
                    <a:pt x="811" y="207"/>
                    <a:pt x="813" y="218"/>
                  </a:cubicBezTo>
                  <a:cubicBezTo>
                    <a:pt x="815" y="229"/>
                    <a:pt x="808" y="248"/>
                    <a:pt x="813" y="251"/>
                  </a:cubicBezTo>
                  <a:lnTo>
                    <a:pt x="842" y="238"/>
                  </a:lnTo>
                  <a:lnTo>
                    <a:pt x="887" y="245"/>
                  </a:lnTo>
                  <a:cubicBezTo>
                    <a:pt x="900" y="242"/>
                    <a:pt x="910" y="226"/>
                    <a:pt x="921" y="221"/>
                  </a:cubicBezTo>
                  <a:cubicBezTo>
                    <a:pt x="932" y="216"/>
                    <a:pt x="940" y="225"/>
                    <a:pt x="951" y="215"/>
                  </a:cubicBezTo>
                  <a:cubicBezTo>
                    <a:pt x="971" y="208"/>
                    <a:pt x="966" y="165"/>
                    <a:pt x="986" y="158"/>
                  </a:cubicBezTo>
                  <a:cubicBezTo>
                    <a:pt x="997" y="146"/>
                    <a:pt x="995" y="176"/>
                    <a:pt x="1005" y="178"/>
                  </a:cubicBezTo>
                  <a:cubicBezTo>
                    <a:pt x="1012" y="179"/>
                    <a:pt x="1019" y="167"/>
                    <a:pt x="1026" y="166"/>
                  </a:cubicBezTo>
                  <a:cubicBezTo>
                    <a:pt x="1033" y="165"/>
                    <a:pt x="1045" y="177"/>
                    <a:pt x="1049" y="172"/>
                  </a:cubicBezTo>
                  <a:cubicBezTo>
                    <a:pt x="1053" y="167"/>
                    <a:pt x="1045" y="145"/>
                    <a:pt x="1050" y="137"/>
                  </a:cubicBezTo>
                  <a:cubicBezTo>
                    <a:pt x="1055" y="129"/>
                    <a:pt x="1071" y="131"/>
                    <a:pt x="1076" y="125"/>
                  </a:cubicBezTo>
                  <a:cubicBezTo>
                    <a:pt x="1081" y="119"/>
                    <a:pt x="1078" y="104"/>
                    <a:pt x="1082" y="101"/>
                  </a:cubicBezTo>
                  <a:cubicBezTo>
                    <a:pt x="1086" y="98"/>
                    <a:pt x="1098" y="108"/>
                    <a:pt x="1101" y="107"/>
                  </a:cubicBezTo>
                  <a:cubicBezTo>
                    <a:pt x="1104" y="106"/>
                    <a:pt x="1096" y="97"/>
                    <a:pt x="1100" y="94"/>
                  </a:cubicBezTo>
                  <a:cubicBezTo>
                    <a:pt x="1104" y="91"/>
                    <a:pt x="1116" y="84"/>
                    <a:pt x="1125" y="86"/>
                  </a:cubicBezTo>
                  <a:cubicBezTo>
                    <a:pt x="1134" y="88"/>
                    <a:pt x="1146" y="101"/>
                    <a:pt x="1155" y="107"/>
                  </a:cubicBezTo>
                  <a:cubicBezTo>
                    <a:pt x="1168" y="108"/>
                    <a:pt x="1167" y="119"/>
                    <a:pt x="1179" y="122"/>
                  </a:cubicBezTo>
                  <a:cubicBezTo>
                    <a:pt x="1191" y="125"/>
                    <a:pt x="1236" y="110"/>
                    <a:pt x="1227" y="125"/>
                  </a:cubicBezTo>
                  <a:cubicBezTo>
                    <a:pt x="1231" y="134"/>
                    <a:pt x="1136" y="204"/>
                    <a:pt x="1125" y="215"/>
                  </a:cubicBezTo>
                  <a:cubicBezTo>
                    <a:pt x="1099" y="241"/>
                    <a:pt x="1071" y="267"/>
                    <a:pt x="1041" y="287"/>
                  </a:cubicBezTo>
                  <a:cubicBezTo>
                    <a:pt x="1028" y="296"/>
                    <a:pt x="975" y="334"/>
                    <a:pt x="950" y="347"/>
                  </a:cubicBezTo>
                  <a:cubicBezTo>
                    <a:pt x="937" y="361"/>
                    <a:pt x="977" y="357"/>
                    <a:pt x="980" y="364"/>
                  </a:cubicBezTo>
                  <a:cubicBezTo>
                    <a:pt x="983" y="371"/>
                    <a:pt x="978" y="379"/>
                    <a:pt x="969" y="389"/>
                  </a:cubicBezTo>
                  <a:cubicBezTo>
                    <a:pt x="966" y="398"/>
                    <a:pt x="943" y="423"/>
                    <a:pt x="927" y="425"/>
                  </a:cubicBezTo>
                  <a:cubicBezTo>
                    <a:pt x="911" y="430"/>
                    <a:pt x="889" y="418"/>
                    <a:pt x="873" y="422"/>
                  </a:cubicBezTo>
                  <a:cubicBezTo>
                    <a:pt x="851" y="430"/>
                    <a:pt x="850" y="435"/>
                    <a:pt x="833" y="451"/>
                  </a:cubicBezTo>
                  <a:cubicBezTo>
                    <a:pt x="822" y="463"/>
                    <a:pt x="822" y="498"/>
                    <a:pt x="813" y="503"/>
                  </a:cubicBezTo>
                  <a:cubicBezTo>
                    <a:pt x="804" y="508"/>
                    <a:pt x="790" y="480"/>
                    <a:pt x="777" y="479"/>
                  </a:cubicBezTo>
                  <a:cubicBezTo>
                    <a:pt x="762" y="494"/>
                    <a:pt x="749" y="482"/>
                    <a:pt x="735" y="497"/>
                  </a:cubicBezTo>
                  <a:cubicBezTo>
                    <a:pt x="721" y="512"/>
                    <a:pt x="697" y="545"/>
                    <a:pt x="693" y="569"/>
                  </a:cubicBezTo>
                  <a:cubicBezTo>
                    <a:pt x="687" y="593"/>
                    <a:pt x="710" y="624"/>
                    <a:pt x="711" y="641"/>
                  </a:cubicBezTo>
                  <a:cubicBezTo>
                    <a:pt x="714" y="658"/>
                    <a:pt x="710" y="653"/>
                    <a:pt x="711" y="673"/>
                  </a:cubicBezTo>
                  <a:cubicBezTo>
                    <a:pt x="703" y="699"/>
                    <a:pt x="731" y="737"/>
                    <a:pt x="717" y="761"/>
                  </a:cubicBezTo>
                  <a:cubicBezTo>
                    <a:pt x="719" y="781"/>
                    <a:pt x="729" y="778"/>
                    <a:pt x="728" y="791"/>
                  </a:cubicBezTo>
                  <a:cubicBezTo>
                    <a:pt x="727" y="804"/>
                    <a:pt x="716" y="824"/>
                    <a:pt x="713" y="841"/>
                  </a:cubicBezTo>
                  <a:cubicBezTo>
                    <a:pt x="708" y="855"/>
                    <a:pt x="714" y="877"/>
                    <a:pt x="710" y="892"/>
                  </a:cubicBezTo>
                  <a:cubicBezTo>
                    <a:pt x="706" y="907"/>
                    <a:pt x="696" y="914"/>
                    <a:pt x="687" y="929"/>
                  </a:cubicBezTo>
                  <a:cubicBezTo>
                    <a:pt x="694" y="958"/>
                    <a:pt x="631" y="969"/>
                    <a:pt x="656" y="985"/>
                  </a:cubicBezTo>
                  <a:cubicBezTo>
                    <a:pt x="647" y="1018"/>
                    <a:pt x="672" y="1141"/>
                    <a:pt x="665" y="1171"/>
                  </a:cubicBezTo>
                  <a:cubicBezTo>
                    <a:pt x="658" y="1201"/>
                    <a:pt x="630" y="1156"/>
                    <a:pt x="615" y="1163"/>
                  </a:cubicBezTo>
                  <a:cubicBezTo>
                    <a:pt x="596" y="1201"/>
                    <a:pt x="598" y="1174"/>
                    <a:pt x="573" y="1211"/>
                  </a:cubicBezTo>
                  <a:cubicBezTo>
                    <a:pt x="563" y="1226"/>
                    <a:pt x="557" y="1243"/>
                    <a:pt x="549" y="1259"/>
                  </a:cubicBezTo>
                  <a:cubicBezTo>
                    <a:pt x="549" y="1271"/>
                    <a:pt x="553" y="1286"/>
                    <a:pt x="561" y="1294"/>
                  </a:cubicBezTo>
                  <a:cubicBezTo>
                    <a:pt x="569" y="1302"/>
                    <a:pt x="607" y="1303"/>
                    <a:pt x="597" y="1307"/>
                  </a:cubicBezTo>
                  <a:cubicBezTo>
                    <a:pt x="587" y="1311"/>
                    <a:pt x="520" y="1315"/>
                    <a:pt x="501" y="1319"/>
                  </a:cubicBezTo>
                  <a:cubicBezTo>
                    <a:pt x="483" y="1325"/>
                    <a:pt x="489" y="1325"/>
                    <a:pt x="483" y="1331"/>
                  </a:cubicBezTo>
                  <a:cubicBezTo>
                    <a:pt x="477" y="1337"/>
                    <a:pt x="471" y="1341"/>
                    <a:pt x="465" y="1355"/>
                  </a:cubicBezTo>
                  <a:cubicBezTo>
                    <a:pt x="454" y="1374"/>
                    <a:pt x="458" y="1399"/>
                    <a:pt x="447" y="1415"/>
                  </a:cubicBezTo>
                  <a:cubicBezTo>
                    <a:pt x="436" y="1431"/>
                    <a:pt x="410" y="1444"/>
                    <a:pt x="399" y="1451"/>
                  </a:cubicBezTo>
                  <a:cubicBezTo>
                    <a:pt x="393" y="1449"/>
                    <a:pt x="389" y="1459"/>
                    <a:pt x="383" y="1456"/>
                  </a:cubicBezTo>
                  <a:cubicBezTo>
                    <a:pt x="377" y="1453"/>
                    <a:pt x="370" y="1460"/>
                    <a:pt x="363" y="1457"/>
                  </a:cubicBezTo>
                  <a:cubicBezTo>
                    <a:pt x="346" y="1451"/>
                    <a:pt x="330" y="1431"/>
                    <a:pt x="312" y="1427"/>
                  </a:cubicBezTo>
                  <a:cubicBezTo>
                    <a:pt x="291" y="1413"/>
                    <a:pt x="287" y="1412"/>
                    <a:pt x="273" y="1391"/>
                  </a:cubicBezTo>
                  <a:cubicBezTo>
                    <a:pt x="265" y="1357"/>
                    <a:pt x="244" y="1330"/>
                    <a:pt x="225" y="1301"/>
                  </a:cubicBezTo>
                  <a:cubicBezTo>
                    <a:pt x="211" y="1246"/>
                    <a:pt x="228" y="1267"/>
                    <a:pt x="207" y="1235"/>
                  </a:cubicBezTo>
                  <a:cubicBezTo>
                    <a:pt x="202" y="1216"/>
                    <a:pt x="216" y="1216"/>
                    <a:pt x="213" y="1193"/>
                  </a:cubicBezTo>
                  <a:cubicBezTo>
                    <a:pt x="208" y="1170"/>
                    <a:pt x="187" y="1131"/>
                    <a:pt x="176" y="1099"/>
                  </a:cubicBezTo>
                  <a:cubicBezTo>
                    <a:pt x="174" y="1057"/>
                    <a:pt x="157" y="1027"/>
                    <a:pt x="147" y="1001"/>
                  </a:cubicBezTo>
                  <a:cubicBezTo>
                    <a:pt x="136" y="975"/>
                    <a:pt x="121" y="960"/>
                    <a:pt x="111" y="943"/>
                  </a:cubicBezTo>
                  <a:cubicBezTo>
                    <a:pt x="96" y="921"/>
                    <a:pt x="94" y="923"/>
                    <a:pt x="86" y="898"/>
                  </a:cubicBezTo>
                  <a:cubicBezTo>
                    <a:pt x="79" y="873"/>
                    <a:pt x="66" y="829"/>
                    <a:pt x="60" y="797"/>
                  </a:cubicBezTo>
                  <a:cubicBezTo>
                    <a:pt x="54" y="765"/>
                    <a:pt x="53" y="736"/>
                    <a:pt x="51" y="707"/>
                  </a:cubicBezTo>
                  <a:cubicBezTo>
                    <a:pt x="49" y="678"/>
                    <a:pt x="50" y="643"/>
                    <a:pt x="45" y="623"/>
                  </a:cubicBezTo>
                  <a:cubicBezTo>
                    <a:pt x="34" y="591"/>
                    <a:pt x="46" y="617"/>
                    <a:pt x="21" y="587"/>
                  </a:cubicBezTo>
                  <a:cubicBezTo>
                    <a:pt x="16" y="581"/>
                    <a:pt x="9" y="569"/>
                    <a:pt x="9" y="569"/>
                  </a:cubicBezTo>
                  <a:close/>
                </a:path>
              </a:pathLst>
            </a:custGeom>
            <a:gradFill rotWithShape="0">
              <a:gsLst>
                <a:gs pos="0">
                  <a:srgbClr val="FFCCFF"/>
                </a:gs>
                <a:gs pos="100000">
                  <a:schemeClr val="bg1"/>
                </a:gs>
              </a:gsLst>
              <a:lin ang="5400000" scaled="1"/>
            </a:gradFill>
            <a:ln w="63500">
              <a:solidFill>
                <a:srgbClr val="000000"/>
              </a:solidFill>
              <a:round/>
              <a:headEnd/>
              <a:tailEnd/>
            </a:ln>
          </p:spPr>
          <p:txBody>
            <a:bodyPr/>
            <a:lstStyle/>
            <a:p>
              <a:endParaRPr lang="en-IN"/>
            </a:p>
          </p:txBody>
        </p:sp>
        <p:sp>
          <p:nvSpPr>
            <p:cNvPr id="6175" name="Freeform 14"/>
            <p:cNvSpPr>
              <a:spLocks/>
            </p:cNvSpPr>
            <p:nvPr/>
          </p:nvSpPr>
          <p:spPr bwMode="auto">
            <a:xfrm>
              <a:off x="1680" y="240"/>
              <a:ext cx="3469" cy="2718"/>
            </a:xfrm>
            <a:custGeom>
              <a:avLst/>
              <a:gdLst>
                <a:gd name="T0" fmla="*/ 392 w 3522"/>
                <a:gd name="T1" fmla="*/ 2229 h 2743"/>
                <a:gd name="T2" fmla="*/ 386 w 3522"/>
                <a:gd name="T3" fmla="*/ 1769 h 2743"/>
                <a:gd name="T4" fmla="*/ 355 w 3522"/>
                <a:gd name="T5" fmla="*/ 1564 h 2743"/>
                <a:gd name="T6" fmla="*/ 188 w 3522"/>
                <a:gd name="T7" fmla="*/ 1705 h 2743"/>
                <a:gd name="T8" fmla="*/ 164 w 3522"/>
                <a:gd name="T9" fmla="*/ 1510 h 2743"/>
                <a:gd name="T10" fmla="*/ 51 w 3522"/>
                <a:gd name="T11" fmla="*/ 1463 h 2743"/>
                <a:gd name="T12" fmla="*/ 140 w 3522"/>
                <a:gd name="T13" fmla="*/ 1323 h 2743"/>
                <a:gd name="T14" fmla="*/ 208 w 3522"/>
                <a:gd name="T15" fmla="*/ 1213 h 2743"/>
                <a:gd name="T16" fmla="*/ 140 w 3522"/>
                <a:gd name="T17" fmla="*/ 1089 h 2743"/>
                <a:gd name="T18" fmla="*/ 223 w 3522"/>
                <a:gd name="T19" fmla="*/ 930 h 2743"/>
                <a:gd name="T20" fmla="*/ 406 w 3522"/>
                <a:gd name="T21" fmla="*/ 900 h 2743"/>
                <a:gd name="T22" fmla="*/ 519 w 3522"/>
                <a:gd name="T23" fmla="*/ 759 h 2743"/>
                <a:gd name="T24" fmla="*/ 660 w 3522"/>
                <a:gd name="T25" fmla="*/ 571 h 2743"/>
                <a:gd name="T26" fmla="*/ 647 w 3522"/>
                <a:gd name="T27" fmla="*/ 469 h 2743"/>
                <a:gd name="T28" fmla="*/ 540 w 3522"/>
                <a:gd name="T29" fmla="*/ 366 h 2743"/>
                <a:gd name="T30" fmla="*/ 504 w 3522"/>
                <a:gd name="T31" fmla="*/ 156 h 2743"/>
                <a:gd name="T32" fmla="*/ 604 w 3522"/>
                <a:gd name="T33" fmla="*/ 36 h 2743"/>
                <a:gd name="T34" fmla="*/ 752 w 3522"/>
                <a:gd name="T35" fmla="*/ 54 h 2743"/>
                <a:gd name="T36" fmla="*/ 866 w 3522"/>
                <a:gd name="T37" fmla="*/ 161 h 2743"/>
                <a:gd name="T38" fmla="*/ 979 w 3522"/>
                <a:gd name="T39" fmla="*/ 176 h 2743"/>
                <a:gd name="T40" fmla="*/ 1113 w 3522"/>
                <a:gd name="T41" fmla="*/ 278 h 2743"/>
                <a:gd name="T42" fmla="*/ 1070 w 3522"/>
                <a:gd name="T43" fmla="*/ 454 h 2743"/>
                <a:gd name="T44" fmla="*/ 1048 w 3522"/>
                <a:gd name="T45" fmla="*/ 650 h 2743"/>
                <a:gd name="T46" fmla="*/ 1134 w 3522"/>
                <a:gd name="T47" fmla="*/ 719 h 2743"/>
                <a:gd name="T48" fmla="*/ 1162 w 3522"/>
                <a:gd name="T49" fmla="*/ 828 h 2743"/>
                <a:gd name="T50" fmla="*/ 1170 w 3522"/>
                <a:gd name="T51" fmla="*/ 938 h 2743"/>
                <a:gd name="T52" fmla="*/ 1254 w 3522"/>
                <a:gd name="T53" fmla="*/ 979 h 2743"/>
                <a:gd name="T54" fmla="*/ 1543 w 3522"/>
                <a:gd name="T55" fmla="*/ 1072 h 2743"/>
                <a:gd name="T56" fmla="*/ 1804 w 3522"/>
                <a:gd name="T57" fmla="*/ 1197 h 2743"/>
                <a:gd name="T58" fmla="*/ 1905 w 3522"/>
                <a:gd name="T59" fmla="*/ 1064 h 2743"/>
                <a:gd name="T60" fmla="*/ 2215 w 3522"/>
                <a:gd name="T61" fmla="*/ 1089 h 2743"/>
                <a:gd name="T62" fmla="*/ 2291 w 3522"/>
                <a:gd name="T63" fmla="*/ 962 h 2743"/>
                <a:gd name="T64" fmla="*/ 2490 w 3522"/>
                <a:gd name="T65" fmla="*/ 828 h 2743"/>
                <a:gd name="T66" fmla="*/ 2710 w 3522"/>
                <a:gd name="T67" fmla="*/ 930 h 2743"/>
                <a:gd name="T68" fmla="*/ 2646 w 3522"/>
                <a:gd name="T69" fmla="*/ 1040 h 2743"/>
                <a:gd name="T70" fmla="*/ 2490 w 3522"/>
                <a:gd name="T71" fmla="*/ 1220 h 2743"/>
                <a:gd name="T72" fmla="*/ 2371 w 3522"/>
                <a:gd name="T73" fmla="*/ 1534 h 2743"/>
                <a:gd name="T74" fmla="*/ 2300 w 3522"/>
                <a:gd name="T75" fmla="*/ 1494 h 2743"/>
                <a:gd name="T76" fmla="*/ 2229 w 3522"/>
                <a:gd name="T77" fmla="*/ 1486 h 2743"/>
                <a:gd name="T78" fmla="*/ 2158 w 3522"/>
                <a:gd name="T79" fmla="*/ 1440 h 2743"/>
                <a:gd name="T80" fmla="*/ 2278 w 3522"/>
                <a:gd name="T81" fmla="*/ 1283 h 2743"/>
                <a:gd name="T82" fmla="*/ 2031 w 3522"/>
                <a:gd name="T83" fmla="*/ 1260 h 2743"/>
                <a:gd name="T84" fmla="*/ 1897 w 3522"/>
                <a:gd name="T85" fmla="*/ 1158 h 2743"/>
                <a:gd name="T86" fmla="*/ 1926 w 3522"/>
                <a:gd name="T87" fmla="*/ 1307 h 2743"/>
                <a:gd name="T88" fmla="*/ 1911 w 3522"/>
                <a:gd name="T89" fmla="*/ 1408 h 2743"/>
                <a:gd name="T90" fmla="*/ 1939 w 3522"/>
                <a:gd name="T91" fmla="*/ 1698 h 2743"/>
                <a:gd name="T92" fmla="*/ 1869 w 3522"/>
                <a:gd name="T93" fmla="*/ 1644 h 2743"/>
                <a:gd name="T94" fmla="*/ 1746 w 3522"/>
                <a:gd name="T95" fmla="*/ 1689 h 2743"/>
                <a:gd name="T96" fmla="*/ 1698 w 3522"/>
                <a:gd name="T97" fmla="*/ 1832 h 2743"/>
                <a:gd name="T98" fmla="*/ 1565 w 3522"/>
                <a:gd name="T99" fmla="*/ 1933 h 2743"/>
                <a:gd name="T100" fmla="*/ 1382 w 3522"/>
                <a:gd name="T101" fmla="*/ 1988 h 2743"/>
                <a:gd name="T102" fmla="*/ 1310 w 3522"/>
                <a:gd name="T103" fmla="*/ 2018 h 2743"/>
                <a:gd name="T104" fmla="*/ 1240 w 3522"/>
                <a:gd name="T105" fmla="*/ 2065 h 2743"/>
                <a:gd name="T106" fmla="*/ 1084 w 3522"/>
                <a:gd name="T107" fmla="*/ 1948 h 2743"/>
                <a:gd name="T108" fmla="*/ 979 w 3522"/>
                <a:gd name="T109" fmla="*/ 1863 h 2743"/>
                <a:gd name="T110" fmla="*/ 851 w 3522"/>
                <a:gd name="T111" fmla="*/ 1948 h 2743"/>
                <a:gd name="T112" fmla="*/ 738 w 3522"/>
                <a:gd name="T113" fmla="*/ 2050 h 2743"/>
                <a:gd name="T114" fmla="*/ 591 w 3522"/>
                <a:gd name="T115" fmla="*/ 2168 h 2743"/>
                <a:gd name="T116" fmla="*/ 519 w 3522"/>
                <a:gd name="T117" fmla="*/ 2192 h 2743"/>
                <a:gd name="T118" fmla="*/ 449 w 3522"/>
                <a:gd name="T119" fmla="*/ 2309 h 274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522"/>
                <a:gd name="T181" fmla="*/ 0 h 2743"/>
                <a:gd name="T182" fmla="*/ 3522 w 3522"/>
                <a:gd name="T183" fmla="*/ 2743 h 274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522" h="2743">
                  <a:moveTo>
                    <a:pt x="589" y="2743"/>
                  </a:moveTo>
                  <a:cubicBezTo>
                    <a:pt x="586" y="2718"/>
                    <a:pt x="590" y="2692"/>
                    <a:pt x="580" y="2669"/>
                  </a:cubicBezTo>
                  <a:cubicBezTo>
                    <a:pt x="570" y="2647"/>
                    <a:pt x="529" y="2621"/>
                    <a:pt x="507" y="2605"/>
                  </a:cubicBezTo>
                  <a:cubicBezTo>
                    <a:pt x="469" y="2491"/>
                    <a:pt x="509" y="2366"/>
                    <a:pt x="480" y="2249"/>
                  </a:cubicBezTo>
                  <a:cubicBezTo>
                    <a:pt x="496" y="2183"/>
                    <a:pt x="521" y="2183"/>
                    <a:pt x="480" y="2121"/>
                  </a:cubicBezTo>
                  <a:cubicBezTo>
                    <a:pt x="486" y="2103"/>
                    <a:pt x="492" y="2084"/>
                    <a:pt x="498" y="2066"/>
                  </a:cubicBezTo>
                  <a:cubicBezTo>
                    <a:pt x="501" y="2057"/>
                    <a:pt x="507" y="2039"/>
                    <a:pt x="507" y="2039"/>
                  </a:cubicBezTo>
                  <a:cubicBezTo>
                    <a:pt x="494" y="1987"/>
                    <a:pt x="489" y="1976"/>
                    <a:pt x="498" y="1920"/>
                  </a:cubicBezTo>
                  <a:cubicBezTo>
                    <a:pt x="486" y="1859"/>
                    <a:pt x="477" y="1878"/>
                    <a:pt x="461" y="1828"/>
                  </a:cubicBezTo>
                  <a:cubicBezTo>
                    <a:pt x="405" y="1847"/>
                    <a:pt x="445" y="1872"/>
                    <a:pt x="406" y="1911"/>
                  </a:cubicBezTo>
                  <a:cubicBezTo>
                    <a:pt x="403" y="1922"/>
                    <a:pt x="396" y="1969"/>
                    <a:pt x="379" y="1975"/>
                  </a:cubicBezTo>
                  <a:cubicBezTo>
                    <a:pt x="336" y="1991"/>
                    <a:pt x="287" y="1986"/>
                    <a:pt x="242" y="1993"/>
                  </a:cubicBezTo>
                  <a:cubicBezTo>
                    <a:pt x="172" y="1976"/>
                    <a:pt x="183" y="1939"/>
                    <a:pt x="132" y="1901"/>
                  </a:cubicBezTo>
                  <a:cubicBezTo>
                    <a:pt x="114" y="1888"/>
                    <a:pt x="77" y="1865"/>
                    <a:pt x="77" y="1865"/>
                  </a:cubicBezTo>
                  <a:cubicBezTo>
                    <a:pt x="51" y="1784"/>
                    <a:pt x="157" y="1774"/>
                    <a:pt x="214" y="1764"/>
                  </a:cubicBezTo>
                  <a:cubicBezTo>
                    <a:pt x="220" y="1758"/>
                    <a:pt x="233" y="1755"/>
                    <a:pt x="233" y="1746"/>
                  </a:cubicBezTo>
                  <a:cubicBezTo>
                    <a:pt x="233" y="1731"/>
                    <a:pt x="194" y="1720"/>
                    <a:pt x="187" y="1719"/>
                  </a:cubicBezTo>
                  <a:cubicBezTo>
                    <a:pt x="148" y="1714"/>
                    <a:pt x="108" y="1712"/>
                    <a:pt x="68" y="1709"/>
                  </a:cubicBezTo>
                  <a:cubicBezTo>
                    <a:pt x="27" y="1647"/>
                    <a:pt x="52" y="1662"/>
                    <a:pt x="4" y="1645"/>
                  </a:cubicBezTo>
                  <a:cubicBezTo>
                    <a:pt x="7" y="1624"/>
                    <a:pt x="0" y="1598"/>
                    <a:pt x="13" y="1581"/>
                  </a:cubicBezTo>
                  <a:cubicBezTo>
                    <a:pt x="30" y="1559"/>
                    <a:pt x="160" y="1547"/>
                    <a:pt x="178" y="1545"/>
                  </a:cubicBezTo>
                  <a:cubicBezTo>
                    <a:pt x="253" y="1521"/>
                    <a:pt x="224" y="1527"/>
                    <a:pt x="297" y="1545"/>
                  </a:cubicBezTo>
                  <a:cubicBezTo>
                    <a:pt x="313" y="1520"/>
                    <a:pt x="339" y="1483"/>
                    <a:pt x="315" y="1453"/>
                  </a:cubicBezTo>
                  <a:cubicBezTo>
                    <a:pt x="303" y="1438"/>
                    <a:pt x="283" y="1430"/>
                    <a:pt x="269" y="1417"/>
                  </a:cubicBezTo>
                  <a:cubicBezTo>
                    <a:pt x="260" y="1399"/>
                    <a:pt x="246" y="1374"/>
                    <a:pt x="242" y="1353"/>
                  </a:cubicBezTo>
                  <a:cubicBezTo>
                    <a:pt x="238" y="1332"/>
                    <a:pt x="246" y="1306"/>
                    <a:pt x="233" y="1289"/>
                  </a:cubicBezTo>
                  <a:cubicBezTo>
                    <a:pt x="221" y="1274"/>
                    <a:pt x="178" y="1271"/>
                    <a:pt x="178" y="1271"/>
                  </a:cubicBezTo>
                  <a:cubicBezTo>
                    <a:pt x="175" y="1259"/>
                    <a:pt x="167" y="1247"/>
                    <a:pt x="169" y="1234"/>
                  </a:cubicBezTo>
                  <a:cubicBezTo>
                    <a:pt x="172" y="1207"/>
                    <a:pt x="211" y="1141"/>
                    <a:pt x="233" y="1124"/>
                  </a:cubicBezTo>
                  <a:cubicBezTo>
                    <a:pt x="251" y="1111"/>
                    <a:pt x="288" y="1088"/>
                    <a:pt x="288" y="1088"/>
                  </a:cubicBezTo>
                  <a:cubicBezTo>
                    <a:pt x="306" y="1100"/>
                    <a:pt x="324" y="1112"/>
                    <a:pt x="342" y="1124"/>
                  </a:cubicBezTo>
                  <a:cubicBezTo>
                    <a:pt x="357" y="1134"/>
                    <a:pt x="379" y="1119"/>
                    <a:pt x="397" y="1115"/>
                  </a:cubicBezTo>
                  <a:cubicBezTo>
                    <a:pt x="457" y="1100"/>
                    <a:pt x="474" y="1068"/>
                    <a:pt x="525" y="1051"/>
                  </a:cubicBezTo>
                  <a:cubicBezTo>
                    <a:pt x="531" y="1045"/>
                    <a:pt x="539" y="1040"/>
                    <a:pt x="544" y="1033"/>
                  </a:cubicBezTo>
                  <a:cubicBezTo>
                    <a:pt x="557" y="1015"/>
                    <a:pt x="565" y="993"/>
                    <a:pt x="580" y="978"/>
                  </a:cubicBezTo>
                  <a:cubicBezTo>
                    <a:pt x="611" y="947"/>
                    <a:pt x="641" y="917"/>
                    <a:pt x="672" y="887"/>
                  </a:cubicBezTo>
                  <a:cubicBezTo>
                    <a:pt x="689" y="871"/>
                    <a:pt x="715" y="869"/>
                    <a:pt x="736" y="859"/>
                  </a:cubicBezTo>
                  <a:cubicBezTo>
                    <a:pt x="753" y="808"/>
                    <a:pt x="764" y="755"/>
                    <a:pt x="781" y="704"/>
                  </a:cubicBezTo>
                  <a:cubicBezTo>
                    <a:pt x="790" y="678"/>
                    <a:pt x="854" y="667"/>
                    <a:pt x="854" y="667"/>
                  </a:cubicBezTo>
                  <a:cubicBezTo>
                    <a:pt x="869" y="652"/>
                    <a:pt x="885" y="636"/>
                    <a:pt x="900" y="621"/>
                  </a:cubicBezTo>
                  <a:cubicBezTo>
                    <a:pt x="909" y="612"/>
                    <a:pt x="899" y="594"/>
                    <a:pt x="891" y="585"/>
                  </a:cubicBezTo>
                  <a:cubicBezTo>
                    <a:pt x="876" y="568"/>
                    <a:pt x="858" y="550"/>
                    <a:pt x="836" y="548"/>
                  </a:cubicBezTo>
                  <a:cubicBezTo>
                    <a:pt x="806" y="545"/>
                    <a:pt x="775" y="542"/>
                    <a:pt x="745" y="539"/>
                  </a:cubicBezTo>
                  <a:cubicBezTo>
                    <a:pt x="715" y="510"/>
                    <a:pt x="731" y="532"/>
                    <a:pt x="717" y="484"/>
                  </a:cubicBezTo>
                  <a:cubicBezTo>
                    <a:pt x="712" y="465"/>
                    <a:pt x="699" y="429"/>
                    <a:pt x="699" y="429"/>
                  </a:cubicBezTo>
                  <a:cubicBezTo>
                    <a:pt x="709" y="341"/>
                    <a:pt x="704" y="329"/>
                    <a:pt x="772" y="283"/>
                  </a:cubicBezTo>
                  <a:cubicBezTo>
                    <a:pt x="775" y="274"/>
                    <a:pt x="781" y="265"/>
                    <a:pt x="781" y="256"/>
                  </a:cubicBezTo>
                  <a:cubicBezTo>
                    <a:pt x="781" y="170"/>
                    <a:pt x="728" y="190"/>
                    <a:pt x="653" y="183"/>
                  </a:cubicBezTo>
                  <a:cubicBezTo>
                    <a:pt x="633" y="162"/>
                    <a:pt x="610" y="130"/>
                    <a:pt x="635" y="100"/>
                  </a:cubicBezTo>
                  <a:cubicBezTo>
                    <a:pt x="648" y="84"/>
                    <a:pt x="738" y="50"/>
                    <a:pt x="754" y="45"/>
                  </a:cubicBezTo>
                  <a:cubicBezTo>
                    <a:pt x="763" y="42"/>
                    <a:pt x="781" y="36"/>
                    <a:pt x="781" y="36"/>
                  </a:cubicBezTo>
                  <a:cubicBezTo>
                    <a:pt x="815" y="4"/>
                    <a:pt x="864" y="6"/>
                    <a:pt x="909" y="0"/>
                  </a:cubicBezTo>
                  <a:cubicBezTo>
                    <a:pt x="927" y="6"/>
                    <a:pt x="951" y="11"/>
                    <a:pt x="964" y="27"/>
                  </a:cubicBezTo>
                  <a:cubicBezTo>
                    <a:pt x="970" y="35"/>
                    <a:pt x="968" y="47"/>
                    <a:pt x="973" y="55"/>
                  </a:cubicBezTo>
                  <a:cubicBezTo>
                    <a:pt x="992" y="86"/>
                    <a:pt x="1026" y="118"/>
                    <a:pt x="1056" y="137"/>
                  </a:cubicBezTo>
                  <a:cubicBezTo>
                    <a:pt x="1092" y="192"/>
                    <a:pt x="1052" y="143"/>
                    <a:pt x="1101" y="173"/>
                  </a:cubicBezTo>
                  <a:cubicBezTo>
                    <a:pt x="1109" y="178"/>
                    <a:pt x="1112" y="188"/>
                    <a:pt x="1120" y="192"/>
                  </a:cubicBezTo>
                  <a:cubicBezTo>
                    <a:pt x="1137" y="201"/>
                    <a:pt x="1156" y="204"/>
                    <a:pt x="1174" y="210"/>
                  </a:cubicBezTo>
                  <a:cubicBezTo>
                    <a:pt x="1183" y="213"/>
                    <a:pt x="1202" y="219"/>
                    <a:pt x="1202" y="219"/>
                  </a:cubicBezTo>
                  <a:cubicBezTo>
                    <a:pt x="1223" y="216"/>
                    <a:pt x="1245" y="215"/>
                    <a:pt x="1266" y="210"/>
                  </a:cubicBezTo>
                  <a:cubicBezTo>
                    <a:pt x="1285" y="206"/>
                    <a:pt x="1321" y="192"/>
                    <a:pt x="1321" y="192"/>
                  </a:cubicBezTo>
                  <a:cubicBezTo>
                    <a:pt x="1401" y="197"/>
                    <a:pt x="1469" y="170"/>
                    <a:pt x="1494" y="247"/>
                  </a:cubicBezTo>
                  <a:cubicBezTo>
                    <a:pt x="1485" y="301"/>
                    <a:pt x="1489" y="313"/>
                    <a:pt x="1440" y="329"/>
                  </a:cubicBezTo>
                  <a:cubicBezTo>
                    <a:pt x="1398" y="368"/>
                    <a:pt x="1403" y="419"/>
                    <a:pt x="1348" y="439"/>
                  </a:cubicBezTo>
                  <a:cubicBezTo>
                    <a:pt x="1339" y="466"/>
                    <a:pt x="1326" y="491"/>
                    <a:pt x="1348" y="521"/>
                  </a:cubicBezTo>
                  <a:cubicBezTo>
                    <a:pt x="1355" y="531"/>
                    <a:pt x="1373" y="527"/>
                    <a:pt x="1385" y="530"/>
                  </a:cubicBezTo>
                  <a:cubicBezTo>
                    <a:pt x="1418" y="631"/>
                    <a:pt x="1404" y="610"/>
                    <a:pt x="1275" y="621"/>
                  </a:cubicBezTo>
                  <a:cubicBezTo>
                    <a:pt x="1277" y="632"/>
                    <a:pt x="1297" y="732"/>
                    <a:pt x="1302" y="740"/>
                  </a:cubicBezTo>
                  <a:cubicBezTo>
                    <a:pt x="1313" y="756"/>
                    <a:pt x="1339" y="752"/>
                    <a:pt x="1357" y="759"/>
                  </a:cubicBezTo>
                  <a:cubicBezTo>
                    <a:pt x="1360" y="768"/>
                    <a:pt x="1359" y="779"/>
                    <a:pt x="1366" y="786"/>
                  </a:cubicBezTo>
                  <a:cubicBezTo>
                    <a:pt x="1373" y="793"/>
                    <a:pt x="1385" y="791"/>
                    <a:pt x="1394" y="795"/>
                  </a:cubicBezTo>
                  <a:cubicBezTo>
                    <a:pt x="1424" y="810"/>
                    <a:pt x="1435" y="830"/>
                    <a:pt x="1467" y="841"/>
                  </a:cubicBezTo>
                  <a:cubicBezTo>
                    <a:pt x="1487" y="870"/>
                    <a:pt x="1502" y="885"/>
                    <a:pt x="1531" y="905"/>
                  </a:cubicBezTo>
                  <a:cubicBezTo>
                    <a:pt x="1549" y="960"/>
                    <a:pt x="1543" y="910"/>
                    <a:pt x="1513" y="941"/>
                  </a:cubicBezTo>
                  <a:cubicBezTo>
                    <a:pt x="1506" y="948"/>
                    <a:pt x="1509" y="961"/>
                    <a:pt x="1504" y="969"/>
                  </a:cubicBezTo>
                  <a:cubicBezTo>
                    <a:pt x="1499" y="976"/>
                    <a:pt x="1490" y="980"/>
                    <a:pt x="1485" y="987"/>
                  </a:cubicBezTo>
                  <a:cubicBezTo>
                    <a:pt x="1472" y="1005"/>
                    <a:pt x="1449" y="1042"/>
                    <a:pt x="1449" y="1042"/>
                  </a:cubicBezTo>
                  <a:cubicBezTo>
                    <a:pt x="1460" y="1075"/>
                    <a:pt x="1480" y="1083"/>
                    <a:pt x="1513" y="1097"/>
                  </a:cubicBezTo>
                  <a:cubicBezTo>
                    <a:pt x="1531" y="1105"/>
                    <a:pt x="1550" y="1109"/>
                    <a:pt x="1568" y="1115"/>
                  </a:cubicBezTo>
                  <a:cubicBezTo>
                    <a:pt x="1577" y="1118"/>
                    <a:pt x="1595" y="1124"/>
                    <a:pt x="1595" y="1124"/>
                  </a:cubicBezTo>
                  <a:cubicBezTo>
                    <a:pt x="1604" y="1130"/>
                    <a:pt x="1612" y="1138"/>
                    <a:pt x="1622" y="1143"/>
                  </a:cubicBezTo>
                  <a:cubicBezTo>
                    <a:pt x="1640" y="1151"/>
                    <a:pt x="1677" y="1161"/>
                    <a:pt x="1677" y="1161"/>
                  </a:cubicBezTo>
                  <a:cubicBezTo>
                    <a:pt x="1745" y="1225"/>
                    <a:pt x="1831" y="1227"/>
                    <a:pt x="1924" y="1234"/>
                  </a:cubicBezTo>
                  <a:cubicBezTo>
                    <a:pt x="1936" y="1236"/>
                    <a:pt x="1981" y="1243"/>
                    <a:pt x="1997" y="1252"/>
                  </a:cubicBezTo>
                  <a:cubicBezTo>
                    <a:pt x="2038" y="1275"/>
                    <a:pt x="2064" y="1302"/>
                    <a:pt x="2107" y="1316"/>
                  </a:cubicBezTo>
                  <a:cubicBezTo>
                    <a:pt x="2141" y="1352"/>
                    <a:pt x="2109" y="1326"/>
                    <a:pt x="2180" y="1344"/>
                  </a:cubicBezTo>
                  <a:cubicBezTo>
                    <a:pt x="2289" y="1372"/>
                    <a:pt x="2270" y="1365"/>
                    <a:pt x="2336" y="1399"/>
                  </a:cubicBezTo>
                  <a:cubicBezTo>
                    <a:pt x="2354" y="1396"/>
                    <a:pt x="2377" y="1402"/>
                    <a:pt x="2390" y="1389"/>
                  </a:cubicBezTo>
                  <a:cubicBezTo>
                    <a:pt x="2403" y="1376"/>
                    <a:pt x="2395" y="1353"/>
                    <a:pt x="2400" y="1335"/>
                  </a:cubicBezTo>
                  <a:cubicBezTo>
                    <a:pt x="2414" y="1280"/>
                    <a:pt x="2419" y="1272"/>
                    <a:pt x="2464" y="1243"/>
                  </a:cubicBezTo>
                  <a:cubicBezTo>
                    <a:pt x="2473" y="1249"/>
                    <a:pt x="2484" y="1252"/>
                    <a:pt x="2491" y="1261"/>
                  </a:cubicBezTo>
                  <a:cubicBezTo>
                    <a:pt x="2526" y="1306"/>
                    <a:pt x="2468" y="1279"/>
                    <a:pt x="2528" y="1298"/>
                  </a:cubicBezTo>
                  <a:cubicBezTo>
                    <a:pt x="2657" y="1293"/>
                    <a:pt x="2747" y="1286"/>
                    <a:pt x="2866" y="1271"/>
                  </a:cubicBezTo>
                  <a:cubicBezTo>
                    <a:pt x="2880" y="1228"/>
                    <a:pt x="2868" y="1227"/>
                    <a:pt x="2838" y="1197"/>
                  </a:cubicBezTo>
                  <a:cubicBezTo>
                    <a:pt x="2860" y="1165"/>
                    <a:pt x="2876" y="1155"/>
                    <a:pt x="2912" y="1143"/>
                  </a:cubicBezTo>
                  <a:cubicBezTo>
                    <a:pt x="2930" y="1137"/>
                    <a:pt x="2948" y="1130"/>
                    <a:pt x="2966" y="1124"/>
                  </a:cubicBezTo>
                  <a:cubicBezTo>
                    <a:pt x="2975" y="1121"/>
                    <a:pt x="2994" y="1115"/>
                    <a:pt x="2994" y="1115"/>
                  </a:cubicBezTo>
                  <a:cubicBezTo>
                    <a:pt x="3017" y="1047"/>
                    <a:pt x="3093" y="1016"/>
                    <a:pt x="3149" y="978"/>
                  </a:cubicBezTo>
                  <a:cubicBezTo>
                    <a:pt x="3169" y="964"/>
                    <a:pt x="3198" y="972"/>
                    <a:pt x="3222" y="969"/>
                  </a:cubicBezTo>
                  <a:cubicBezTo>
                    <a:pt x="3250" y="966"/>
                    <a:pt x="3277" y="963"/>
                    <a:pt x="3305" y="960"/>
                  </a:cubicBezTo>
                  <a:cubicBezTo>
                    <a:pt x="3395" y="930"/>
                    <a:pt x="3412" y="987"/>
                    <a:pt x="3460" y="1042"/>
                  </a:cubicBezTo>
                  <a:cubicBezTo>
                    <a:pt x="3474" y="1058"/>
                    <a:pt x="3506" y="1088"/>
                    <a:pt x="3506" y="1088"/>
                  </a:cubicBezTo>
                  <a:cubicBezTo>
                    <a:pt x="3522" y="1135"/>
                    <a:pt x="3500" y="1121"/>
                    <a:pt x="3469" y="1152"/>
                  </a:cubicBezTo>
                  <a:cubicBezTo>
                    <a:pt x="3476" y="1179"/>
                    <a:pt x="3490" y="1192"/>
                    <a:pt x="3460" y="1207"/>
                  </a:cubicBezTo>
                  <a:cubicBezTo>
                    <a:pt x="3449" y="1213"/>
                    <a:pt x="3436" y="1212"/>
                    <a:pt x="3424" y="1216"/>
                  </a:cubicBezTo>
                  <a:cubicBezTo>
                    <a:pt x="3406" y="1221"/>
                    <a:pt x="3369" y="1234"/>
                    <a:pt x="3369" y="1234"/>
                  </a:cubicBezTo>
                  <a:cubicBezTo>
                    <a:pt x="3337" y="1265"/>
                    <a:pt x="3293" y="1272"/>
                    <a:pt x="3250" y="1280"/>
                  </a:cubicBezTo>
                  <a:cubicBezTo>
                    <a:pt x="3262" y="1338"/>
                    <a:pt x="3281" y="1388"/>
                    <a:pt x="3222" y="1426"/>
                  </a:cubicBezTo>
                  <a:cubicBezTo>
                    <a:pt x="3204" y="1481"/>
                    <a:pt x="3210" y="1532"/>
                    <a:pt x="3177" y="1581"/>
                  </a:cubicBezTo>
                  <a:cubicBezTo>
                    <a:pt x="3166" y="1646"/>
                    <a:pt x="3172" y="1664"/>
                    <a:pt x="3104" y="1645"/>
                  </a:cubicBezTo>
                  <a:cubicBezTo>
                    <a:pt x="3030" y="1671"/>
                    <a:pt x="3088" y="1641"/>
                    <a:pt x="3067" y="1792"/>
                  </a:cubicBezTo>
                  <a:cubicBezTo>
                    <a:pt x="3060" y="1840"/>
                    <a:pt x="3041" y="1867"/>
                    <a:pt x="3003" y="1892"/>
                  </a:cubicBezTo>
                  <a:cubicBezTo>
                    <a:pt x="2985" y="1889"/>
                    <a:pt x="2956" y="1900"/>
                    <a:pt x="2948" y="1883"/>
                  </a:cubicBezTo>
                  <a:cubicBezTo>
                    <a:pt x="2932" y="1852"/>
                    <a:pt x="2963" y="1780"/>
                    <a:pt x="2976" y="1746"/>
                  </a:cubicBezTo>
                  <a:cubicBezTo>
                    <a:pt x="2967" y="1681"/>
                    <a:pt x="2976" y="1652"/>
                    <a:pt x="2912" y="1673"/>
                  </a:cubicBezTo>
                  <a:cubicBezTo>
                    <a:pt x="2906" y="1679"/>
                    <a:pt x="2896" y="1683"/>
                    <a:pt x="2893" y="1691"/>
                  </a:cubicBezTo>
                  <a:cubicBezTo>
                    <a:pt x="2887" y="1705"/>
                    <a:pt x="2894" y="1725"/>
                    <a:pt x="2884" y="1737"/>
                  </a:cubicBezTo>
                  <a:cubicBezTo>
                    <a:pt x="2876" y="1747"/>
                    <a:pt x="2860" y="1743"/>
                    <a:pt x="2848" y="1746"/>
                  </a:cubicBezTo>
                  <a:cubicBezTo>
                    <a:pt x="2836" y="1743"/>
                    <a:pt x="2819" y="1747"/>
                    <a:pt x="2811" y="1737"/>
                  </a:cubicBezTo>
                  <a:cubicBezTo>
                    <a:pt x="2798" y="1722"/>
                    <a:pt x="2793" y="1682"/>
                    <a:pt x="2793" y="1682"/>
                  </a:cubicBezTo>
                  <a:cubicBezTo>
                    <a:pt x="2806" y="1614"/>
                    <a:pt x="2808" y="1631"/>
                    <a:pt x="2875" y="1618"/>
                  </a:cubicBezTo>
                  <a:cubicBezTo>
                    <a:pt x="2919" y="1589"/>
                    <a:pt x="2921" y="1582"/>
                    <a:pt x="2939" y="1527"/>
                  </a:cubicBezTo>
                  <a:cubicBezTo>
                    <a:pt x="2942" y="1518"/>
                    <a:pt x="2948" y="1499"/>
                    <a:pt x="2948" y="1499"/>
                  </a:cubicBezTo>
                  <a:cubicBezTo>
                    <a:pt x="2936" y="1490"/>
                    <a:pt x="2927" y="1475"/>
                    <a:pt x="2912" y="1472"/>
                  </a:cubicBezTo>
                  <a:cubicBezTo>
                    <a:pt x="2855" y="1462"/>
                    <a:pt x="2845" y="1494"/>
                    <a:pt x="2802" y="1508"/>
                  </a:cubicBezTo>
                  <a:cubicBezTo>
                    <a:pt x="2739" y="1493"/>
                    <a:pt x="2693" y="1479"/>
                    <a:pt x="2628" y="1472"/>
                  </a:cubicBezTo>
                  <a:cubicBezTo>
                    <a:pt x="2625" y="1460"/>
                    <a:pt x="2623" y="1447"/>
                    <a:pt x="2619" y="1435"/>
                  </a:cubicBezTo>
                  <a:cubicBezTo>
                    <a:pt x="2592" y="1342"/>
                    <a:pt x="2614" y="1381"/>
                    <a:pt x="2482" y="1371"/>
                  </a:cubicBezTo>
                  <a:cubicBezTo>
                    <a:pt x="2473" y="1365"/>
                    <a:pt x="2465" y="1355"/>
                    <a:pt x="2454" y="1353"/>
                  </a:cubicBezTo>
                  <a:cubicBezTo>
                    <a:pt x="2385" y="1343"/>
                    <a:pt x="2429" y="1424"/>
                    <a:pt x="2454" y="1444"/>
                  </a:cubicBezTo>
                  <a:cubicBezTo>
                    <a:pt x="2462" y="1450"/>
                    <a:pt x="2473" y="1450"/>
                    <a:pt x="2482" y="1453"/>
                  </a:cubicBezTo>
                  <a:cubicBezTo>
                    <a:pt x="2496" y="1474"/>
                    <a:pt x="2520" y="1498"/>
                    <a:pt x="2491" y="1527"/>
                  </a:cubicBezTo>
                  <a:cubicBezTo>
                    <a:pt x="2477" y="1541"/>
                    <a:pt x="2436" y="1545"/>
                    <a:pt x="2436" y="1545"/>
                  </a:cubicBezTo>
                  <a:cubicBezTo>
                    <a:pt x="2427" y="1551"/>
                    <a:pt x="2412" y="1553"/>
                    <a:pt x="2409" y="1563"/>
                  </a:cubicBezTo>
                  <a:cubicBezTo>
                    <a:pt x="2396" y="1602"/>
                    <a:pt x="2452" y="1625"/>
                    <a:pt x="2473" y="1645"/>
                  </a:cubicBezTo>
                  <a:cubicBezTo>
                    <a:pt x="2491" y="1700"/>
                    <a:pt x="2508" y="1756"/>
                    <a:pt x="2528" y="1810"/>
                  </a:cubicBezTo>
                  <a:cubicBezTo>
                    <a:pt x="2535" y="1860"/>
                    <a:pt x="2559" y="1925"/>
                    <a:pt x="2537" y="1975"/>
                  </a:cubicBezTo>
                  <a:cubicBezTo>
                    <a:pt x="2533" y="1984"/>
                    <a:pt x="2518" y="1981"/>
                    <a:pt x="2509" y="1984"/>
                  </a:cubicBezTo>
                  <a:cubicBezTo>
                    <a:pt x="2471" y="1944"/>
                    <a:pt x="2446" y="1985"/>
                    <a:pt x="2427" y="1929"/>
                  </a:cubicBezTo>
                  <a:cubicBezTo>
                    <a:pt x="2430" y="1920"/>
                    <a:pt x="2443" y="1908"/>
                    <a:pt x="2436" y="1901"/>
                  </a:cubicBezTo>
                  <a:cubicBezTo>
                    <a:pt x="2430" y="1895"/>
                    <a:pt x="2422" y="1912"/>
                    <a:pt x="2418" y="1920"/>
                  </a:cubicBezTo>
                  <a:cubicBezTo>
                    <a:pt x="2413" y="1928"/>
                    <a:pt x="2416" y="1940"/>
                    <a:pt x="2409" y="1947"/>
                  </a:cubicBezTo>
                  <a:cubicBezTo>
                    <a:pt x="2402" y="1954"/>
                    <a:pt x="2390" y="1953"/>
                    <a:pt x="2381" y="1956"/>
                  </a:cubicBezTo>
                  <a:cubicBezTo>
                    <a:pt x="2336" y="1941"/>
                    <a:pt x="2300" y="1949"/>
                    <a:pt x="2262" y="1975"/>
                  </a:cubicBezTo>
                  <a:cubicBezTo>
                    <a:pt x="2268" y="1996"/>
                    <a:pt x="2281" y="2017"/>
                    <a:pt x="2281" y="2039"/>
                  </a:cubicBezTo>
                  <a:cubicBezTo>
                    <a:pt x="2281" y="2082"/>
                    <a:pt x="2254" y="2089"/>
                    <a:pt x="2226" y="2112"/>
                  </a:cubicBezTo>
                  <a:cubicBezTo>
                    <a:pt x="2216" y="2120"/>
                    <a:pt x="2209" y="2133"/>
                    <a:pt x="2198" y="2139"/>
                  </a:cubicBezTo>
                  <a:cubicBezTo>
                    <a:pt x="2161" y="2159"/>
                    <a:pt x="2121" y="2157"/>
                    <a:pt x="2089" y="2185"/>
                  </a:cubicBezTo>
                  <a:cubicBezTo>
                    <a:pt x="2073" y="2199"/>
                    <a:pt x="2055" y="2213"/>
                    <a:pt x="2043" y="2231"/>
                  </a:cubicBezTo>
                  <a:cubicBezTo>
                    <a:pt x="2037" y="2240"/>
                    <a:pt x="2034" y="2253"/>
                    <a:pt x="2025" y="2258"/>
                  </a:cubicBezTo>
                  <a:cubicBezTo>
                    <a:pt x="2011" y="2266"/>
                    <a:pt x="1994" y="2264"/>
                    <a:pt x="1979" y="2267"/>
                  </a:cubicBezTo>
                  <a:cubicBezTo>
                    <a:pt x="1931" y="2299"/>
                    <a:pt x="1906" y="2294"/>
                    <a:pt x="1851" y="2276"/>
                  </a:cubicBezTo>
                  <a:cubicBezTo>
                    <a:pt x="1829" y="2299"/>
                    <a:pt x="1818" y="2312"/>
                    <a:pt x="1787" y="2322"/>
                  </a:cubicBezTo>
                  <a:cubicBezTo>
                    <a:pt x="1781" y="2331"/>
                    <a:pt x="1780" y="2348"/>
                    <a:pt x="1769" y="2349"/>
                  </a:cubicBezTo>
                  <a:cubicBezTo>
                    <a:pt x="1750" y="2351"/>
                    <a:pt x="1714" y="2331"/>
                    <a:pt x="1714" y="2331"/>
                  </a:cubicBezTo>
                  <a:cubicBezTo>
                    <a:pt x="1708" y="2340"/>
                    <a:pt x="1701" y="2349"/>
                    <a:pt x="1696" y="2359"/>
                  </a:cubicBezTo>
                  <a:cubicBezTo>
                    <a:pt x="1692" y="2368"/>
                    <a:pt x="1694" y="2380"/>
                    <a:pt x="1686" y="2386"/>
                  </a:cubicBezTo>
                  <a:cubicBezTo>
                    <a:pt x="1670" y="2397"/>
                    <a:pt x="1650" y="2398"/>
                    <a:pt x="1632" y="2404"/>
                  </a:cubicBezTo>
                  <a:cubicBezTo>
                    <a:pt x="1623" y="2407"/>
                    <a:pt x="1604" y="2413"/>
                    <a:pt x="1604" y="2413"/>
                  </a:cubicBezTo>
                  <a:cubicBezTo>
                    <a:pt x="1452" y="2398"/>
                    <a:pt x="1554" y="2425"/>
                    <a:pt x="1485" y="2359"/>
                  </a:cubicBezTo>
                  <a:cubicBezTo>
                    <a:pt x="1473" y="2321"/>
                    <a:pt x="1459" y="2307"/>
                    <a:pt x="1421" y="2295"/>
                  </a:cubicBezTo>
                  <a:cubicBezTo>
                    <a:pt x="1415" y="2289"/>
                    <a:pt x="1405" y="2285"/>
                    <a:pt x="1403" y="2276"/>
                  </a:cubicBezTo>
                  <a:cubicBezTo>
                    <a:pt x="1401" y="2266"/>
                    <a:pt x="1429" y="2231"/>
                    <a:pt x="1403" y="2221"/>
                  </a:cubicBezTo>
                  <a:cubicBezTo>
                    <a:pt x="1374" y="2210"/>
                    <a:pt x="1342" y="2215"/>
                    <a:pt x="1312" y="2212"/>
                  </a:cubicBezTo>
                  <a:cubicBezTo>
                    <a:pt x="1305" y="2202"/>
                    <a:pt x="1288" y="2167"/>
                    <a:pt x="1266" y="2176"/>
                  </a:cubicBezTo>
                  <a:cubicBezTo>
                    <a:pt x="1256" y="2180"/>
                    <a:pt x="1257" y="2198"/>
                    <a:pt x="1248" y="2203"/>
                  </a:cubicBezTo>
                  <a:cubicBezTo>
                    <a:pt x="1234" y="2211"/>
                    <a:pt x="1217" y="2209"/>
                    <a:pt x="1202" y="2212"/>
                  </a:cubicBezTo>
                  <a:cubicBezTo>
                    <a:pt x="1171" y="2245"/>
                    <a:pt x="1144" y="2262"/>
                    <a:pt x="1101" y="2276"/>
                  </a:cubicBezTo>
                  <a:cubicBezTo>
                    <a:pt x="1085" y="2293"/>
                    <a:pt x="1076" y="2301"/>
                    <a:pt x="1065" y="2322"/>
                  </a:cubicBezTo>
                  <a:cubicBezTo>
                    <a:pt x="1053" y="2345"/>
                    <a:pt x="1060" y="2358"/>
                    <a:pt x="1037" y="2377"/>
                  </a:cubicBezTo>
                  <a:cubicBezTo>
                    <a:pt x="1025" y="2387"/>
                    <a:pt x="955" y="2395"/>
                    <a:pt x="955" y="2395"/>
                  </a:cubicBezTo>
                  <a:cubicBezTo>
                    <a:pt x="919" y="2419"/>
                    <a:pt x="896" y="2446"/>
                    <a:pt x="854" y="2459"/>
                  </a:cubicBezTo>
                  <a:cubicBezTo>
                    <a:pt x="827" y="2477"/>
                    <a:pt x="799" y="2487"/>
                    <a:pt x="772" y="2505"/>
                  </a:cubicBezTo>
                  <a:cubicBezTo>
                    <a:pt x="769" y="2514"/>
                    <a:pt x="772" y="2529"/>
                    <a:pt x="763" y="2532"/>
                  </a:cubicBezTo>
                  <a:cubicBezTo>
                    <a:pt x="751" y="2537"/>
                    <a:pt x="739" y="2523"/>
                    <a:pt x="726" y="2523"/>
                  </a:cubicBezTo>
                  <a:cubicBezTo>
                    <a:pt x="704" y="2523"/>
                    <a:pt x="683" y="2529"/>
                    <a:pt x="662" y="2532"/>
                  </a:cubicBezTo>
                  <a:cubicBezTo>
                    <a:pt x="665" y="2541"/>
                    <a:pt x="672" y="2550"/>
                    <a:pt x="672" y="2560"/>
                  </a:cubicBezTo>
                  <a:cubicBezTo>
                    <a:pt x="672" y="2580"/>
                    <a:pt x="629" y="2651"/>
                    <a:pt x="617" y="2669"/>
                  </a:cubicBezTo>
                  <a:cubicBezTo>
                    <a:pt x="617" y="2669"/>
                    <a:pt x="600" y="2724"/>
                    <a:pt x="598" y="2724"/>
                  </a:cubicBezTo>
                  <a:cubicBezTo>
                    <a:pt x="587" y="2724"/>
                    <a:pt x="585" y="2687"/>
                    <a:pt x="580" y="2697"/>
                  </a:cubicBezTo>
                  <a:cubicBezTo>
                    <a:pt x="573" y="2711"/>
                    <a:pt x="586" y="2728"/>
                    <a:pt x="589" y="2743"/>
                  </a:cubicBezTo>
                  <a:close/>
                </a:path>
              </a:pathLst>
            </a:custGeom>
            <a:solidFill>
              <a:srgbClr val="33CCCC"/>
            </a:solidFill>
            <a:ln w="63500">
              <a:solidFill>
                <a:srgbClr val="000000"/>
              </a:solidFill>
              <a:round/>
              <a:headEnd/>
              <a:tailEnd/>
            </a:ln>
          </p:spPr>
          <p:txBody>
            <a:bodyPr wrap="none" anchor="ctr"/>
            <a:lstStyle/>
            <a:p>
              <a:endParaRPr lang="en-IN"/>
            </a:p>
          </p:txBody>
        </p:sp>
      </p:grpSp>
      <p:grpSp>
        <p:nvGrpSpPr>
          <p:cNvPr id="6149" name="Group 15"/>
          <p:cNvGrpSpPr>
            <a:grpSpLocks/>
          </p:cNvGrpSpPr>
          <p:nvPr/>
        </p:nvGrpSpPr>
        <p:grpSpPr bwMode="auto">
          <a:xfrm>
            <a:off x="2286000" y="2971800"/>
            <a:ext cx="2514600" cy="2819400"/>
            <a:chOff x="480" y="2208"/>
            <a:chExt cx="1660" cy="1844"/>
          </a:xfrm>
        </p:grpSpPr>
        <p:sp>
          <p:nvSpPr>
            <p:cNvPr id="6169" name="Freeform 16"/>
            <p:cNvSpPr>
              <a:spLocks/>
            </p:cNvSpPr>
            <p:nvPr/>
          </p:nvSpPr>
          <p:spPr bwMode="auto">
            <a:xfrm>
              <a:off x="1193" y="2786"/>
              <a:ext cx="570" cy="645"/>
            </a:xfrm>
            <a:custGeom>
              <a:avLst/>
              <a:gdLst>
                <a:gd name="T0" fmla="*/ 1 w 943"/>
                <a:gd name="T1" fmla="*/ 1 h 1266"/>
                <a:gd name="T2" fmla="*/ 1 w 943"/>
                <a:gd name="T3" fmla="*/ 1 h 1266"/>
                <a:gd name="T4" fmla="*/ 1 w 943"/>
                <a:gd name="T5" fmla="*/ 1 h 1266"/>
                <a:gd name="T6" fmla="*/ 1 w 943"/>
                <a:gd name="T7" fmla="*/ 1 h 1266"/>
                <a:gd name="T8" fmla="*/ 1 w 943"/>
                <a:gd name="T9" fmla="*/ 1 h 1266"/>
                <a:gd name="T10" fmla="*/ 1 w 943"/>
                <a:gd name="T11" fmla="*/ 1 h 1266"/>
                <a:gd name="T12" fmla="*/ 1 w 943"/>
                <a:gd name="T13" fmla="*/ 1 h 1266"/>
                <a:gd name="T14" fmla="*/ 1 w 943"/>
                <a:gd name="T15" fmla="*/ 1 h 1266"/>
                <a:gd name="T16" fmla="*/ 1 w 943"/>
                <a:gd name="T17" fmla="*/ 1 h 1266"/>
                <a:gd name="T18" fmla="*/ 1 w 943"/>
                <a:gd name="T19" fmla="*/ 1 h 1266"/>
                <a:gd name="T20" fmla="*/ 1 w 943"/>
                <a:gd name="T21" fmla="*/ 1 h 1266"/>
                <a:gd name="T22" fmla="*/ 1 w 943"/>
                <a:gd name="T23" fmla="*/ 1 h 1266"/>
                <a:gd name="T24" fmla="*/ 1 w 943"/>
                <a:gd name="T25" fmla="*/ 1 h 1266"/>
                <a:gd name="T26" fmla="*/ 1 w 943"/>
                <a:gd name="T27" fmla="*/ 1 h 1266"/>
                <a:gd name="T28" fmla="*/ 1 w 943"/>
                <a:gd name="T29" fmla="*/ 1 h 1266"/>
                <a:gd name="T30" fmla="*/ 1 w 943"/>
                <a:gd name="T31" fmla="*/ 1 h 1266"/>
                <a:gd name="T32" fmla="*/ 1 w 943"/>
                <a:gd name="T33" fmla="*/ 1 h 1266"/>
                <a:gd name="T34" fmla="*/ 1 w 943"/>
                <a:gd name="T35" fmla="*/ 1 h 1266"/>
                <a:gd name="T36" fmla="*/ 1 w 943"/>
                <a:gd name="T37" fmla="*/ 1 h 1266"/>
                <a:gd name="T38" fmla="*/ 1 w 943"/>
                <a:gd name="T39" fmla="*/ 1 h 1266"/>
                <a:gd name="T40" fmla="*/ 1 w 943"/>
                <a:gd name="T41" fmla="*/ 1 h 1266"/>
                <a:gd name="T42" fmla="*/ 1 w 943"/>
                <a:gd name="T43" fmla="*/ 1 h 1266"/>
                <a:gd name="T44" fmla="*/ 1 w 943"/>
                <a:gd name="T45" fmla="*/ 1 h 1266"/>
                <a:gd name="T46" fmla="*/ 1 w 943"/>
                <a:gd name="T47" fmla="*/ 1 h 1266"/>
                <a:gd name="T48" fmla="*/ 1 w 943"/>
                <a:gd name="T49" fmla="*/ 1 h 1266"/>
                <a:gd name="T50" fmla="*/ 1 w 943"/>
                <a:gd name="T51" fmla="*/ 1 h 1266"/>
                <a:gd name="T52" fmla="*/ 1 w 943"/>
                <a:gd name="T53" fmla="*/ 1 h 1266"/>
                <a:gd name="T54" fmla="*/ 1 w 943"/>
                <a:gd name="T55" fmla="*/ 1 h 1266"/>
                <a:gd name="T56" fmla="*/ 1 w 943"/>
                <a:gd name="T57" fmla="*/ 1 h 1266"/>
                <a:gd name="T58" fmla="*/ 1 w 943"/>
                <a:gd name="T59" fmla="*/ 1 h 1266"/>
                <a:gd name="T60" fmla="*/ 1 w 943"/>
                <a:gd name="T61" fmla="*/ 1 h 1266"/>
                <a:gd name="T62" fmla="*/ 1 w 943"/>
                <a:gd name="T63" fmla="*/ 1 h 1266"/>
                <a:gd name="T64" fmla="*/ 1 w 943"/>
                <a:gd name="T65" fmla="*/ 1 h 1266"/>
                <a:gd name="T66" fmla="*/ 1 w 943"/>
                <a:gd name="T67" fmla="*/ 1 h 1266"/>
                <a:gd name="T68" fmla="*/ 1 w 943"/>
                <a:gd name="T69" fmla="*/ 1 h 1266"/>
                <a:gd name="T70" fmla="*/ 1 w 943"/>
                <a:gd name="T71" fmla="*/ 1 h 1266"/>
                <a:gd name="T72" fmla="*/ 1 w 943"/>
                <a:gd name="T73" fmla="*/ 1 h 1266"/>
                <a:gd name="T74" fmla="*/ 1 w 943"/>
                <a:gd name="T75" fmla="*/ 1 h 1266"/>
                <a:gd name="T76" fmla="*/ 1 w 943"/>
                <a:gd name="T77" fmla="*/ 1 h 1266"/>
                <a:gd name="T78" fmla="*/ 1 w 943"/>
                <a:gd name="T79" fmla="*/ 1 h 1266"/>
                <a:gd name="T80" fmla="*/ 1 w 943"/>
                <a:gd name="T81" fmla="*/ 1 h 1266"/>
                <a:gd name="T82" fmla="*/ 1 w 943"/>
                <a:gd name="T83" fmla="*/ 1 h 1266"/>
                <a:gd name="T84" fmla="*/ 1 w 943"/>
                <a:gd name="T85" fmla="*/ 1 h 1266"/>
                <a:gd name="T86" fmla="*/ 1 w 943"/>
                <a:gd name="T87" fmla="*/ 1 h 12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3"/>
                <a:gd name="T133" fmla="*/ 0 h 1266"/>
                <a:gd name="T134" fmla="*/ 943 w 943"/>
                <a:gd name="T135" fmla="*/ 1266 h 12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3" h="1266">
                  <a:moveTo>
                    <a:pt x="289" y="102"/>
                  </a:moveTo>
                  <a:cubicBezTo>
                    <a:pt x="327" y="77"/>
                    <a:pt x="343" y="84"/>
                    <a:pt x="379" y="108"/>
                  </a:cubicBezTo>
                  <a:cubicBezTo>
                    <a:pt x="391" y="143"/>
                    <a:pt x="405" y="152"/>
                    <a:pt x="439" y="162"/>
                  </a:cubicBezTo>
                  <a:cubicBezTo>
                    <a:pt x="451" y="166"/>
                    <a:pt x="475" y="174"/>
                    <a:pt x="475" y="174"/>
                  </a:cubicBezTo>
                  <a:cubicBezTo>
                    <a:pt x="481" y="172"/>
                    <a:pt x="487" y="166"/>
                    <a:pt x="493" y="168"/>
                  </a:cubicBezTo>
                  <a:cubicBezTo>
                    <a:pt x="531" y="181"/>
                    <a:pt x="517" y="194"/>
                    <a:pt x="547" y="198"/>
                  </a:cubicBezTo>
                  <a:cubicBezTo>
                    <a:pt x="571" y="201"/>
                    <a:pt x="595" y="202"/>
                    <a:pt x="619" y="204"/>
                  </a:cubicBezTo>
                  <a:cubicBezTo>
                    <a:pt x="625" y="202"/>
                    <a:pt x="631" y="197"/>
                    <a:pt x="637" y="198"/>
                  </a:cubicBezTo>
                  <a:cubicBezTo>
                    <a:pt x="650" y="199"/>
                    <a:pt x="673" y="210"/>
                    <a:pt x="673" y="210"/>
                  </a:cubicBezTo>
                  <a:cubicBezTo>
                    <a:pt x="701" y="201"/>
                    <a:pt x="723" y="213"/>
                    <a:pt x="751" y="204"/>
                  </a:cubicBezTo>
                  <a:cubicBezTo>
                    <a:pt x="774" y="181"/>
                    <a:pt x="773" y="192"/>
                    <a:pt x="763" y="156"/>
                  </a:cubicBezTo>
                  <a:cubicBezTo>
                    <a:pt x="760" y="144"/>
                    <a:pt x="751" y="120"/>
                    <a:pt x="751" y="120"/>
                  </a:cubicBezTo>
                  <a:cubicBezTo>
                    <a:pt x="768" y="69"/>
                    <a:pt x="759" y="19"/>
                    <a:pt x="817" y="0"/>
                  </a:cubicBezTo>
                  <a:cubicBezTo>
                    <a:pt x="848" y="10"/>
                    <a:pt x="843" y="28"/>
                    <a:pt x="835" y="60"/>
                  </a:cubicBezTo>
                  <a:cubicBezTo>
                    <a:pt x="832" y="72"/>
                    <a:pt x="823" y="96"/>
                    <a:pt x="823" y="96"/>
                  </a:cubicBezTo>
                  <a:cubicBezTo>
                    <a:pt x="831" y="119"/>
                    <a:pt x="835" y="131"/>
                    <a:pt x="859" y="138"/>
                  </a:cubicBezTo>
                  <a:cubicBezTo>
                    <a:pt x="875" y="142"/>
                    <a:pt x="907" y="150"/>
                    <a:pt x="907" y="150"/>
                  </a:cubicBezTo>
                  <a:cubicBezTo>
                    <a:pt x="928" y="164"/>
                    <a:pt x="935" y="174"/>
                    <a:pt x="943" y="198"/>
                  </a:cubicBezTo>
                  <a:cubicBezTo>
                    <a:pt x="937" y="229"/>
                    <a:pt x="939" y="241"/>
                    <a:pt x="913" y="258"/>
                  </a:cubicBezTo>
                  <a:cubicBezTo>
                    <a:pt x="889" y="250"/>
                    <a:pt x="885" y="240"/>
                    <a:pt x="877" y="216"/>
                  </a:cubicBezTo>
                  <a:cubicBezTo>
                    <a:pt x="845" y="227"/>
                    <a:pt x="867" y="235"/>
                    <a:pt x="835" y="246"/>
                  </a:cubicBezTo>
                  <a:cubicBezTo>
                    <a:pt x="831" y="240"/>
                    <a:pt x="826" y="234"/>
                    <a:pt x="823" y="228"/>
                  </a:cubicBezTo>
                  <a:cubicBezTo>
                    <a:pt x="820" y="222"/>
                    <a:pt x="823" y="210"/>
                    <a:pt x="817" y="210"/>
                  </a:cubicBezTo>
                  <a:cubicBezTo>
                    <a:pt x="810" y="210"/>
                    <a:pt x="811" y="223"/>
                    <a:pt x="805" y="228"/>
                  </a:cubicBezTo>
                  <a:cubicBezTo>
                    <a:pt x="800" y="232"/>
                    <a:pt x="793" y="232"/>
                    <a:pt x="787" y="234"/>
                  </a:cubicBezTo>
                  <a:cubicBezTo>
                    <a:pt x="778" y="260"/>
                    <a:pt x="776" y="278"/>
                    <a:pt x="805" y="288"/>
                  </a:cubicBezTo>
                  <a:cubicBezTo>
                    <a:pt x="822" y="314"/>
                    <a:pt x="843" y="323"/>
                    <a:pt x="853" y="354"/>
                  </a:cubicBezTo>
                  <a:cubicBezTo>
                    <a:pt x="822" y="364"/>
                    <a:pt x="826" y="372"/>
                    <a:pt x="805" y="390"/>
                  </a:cubicBezTo>
                  <a:cubicBezTo>
                    <a:pt x="794" y="399"/>
                    <a:pt x="769" y="414"/>
                    <a:pt x="769" y="414"/>
                  </a:cubicBezTo>
                  <a:cubicBezTo>
                    <a:pt x="779" y="453"/>
                    <a:pt x="766" y="429"/>
                    <a:pt x="793" y="444"/>
                  </a:cubicBezTo>
                  <a:cubicBezTo>
                    <a:pt x="806" y="451"/>
                    <a:pt x="829" y="468"/>
                    <a:pt x="829" y="468"/>
                  </a:cubicBezTo>
                  <a:cubicBezTo>
                    <a:pt x="833" y="480"/>
                    <a:pt x="845" y="492"/>
                    <a:pt x="841" y="504"/>
                  </a:cubicBezTo>
                  <a:cubicBezTo>
                    <a:pt x="837" y="516"/>
                    <a:pt x="829" y="540"/>
                    <a:pt x="829" y="540"/>
                  </a:cubicBezTo>
                  <a:cubicBezTo>
                    <a:pt x="843" y="583"/>
                    <a:pt x="834" y="565"/>
                    <a:pt x="853" y="594"/>
                  </a:cubicBezTo>
                  <a:cubicBezTo>
                    <a:pt x="855" y="604"/>
                    <a:pt x="856" y="614"/>
                    <a:pt x="859" y="624"/>
                  </a:cubicBezTo>
                  <a:cubicBezTo>
                    <a:pt x="862" y="636"/>
                    <a:pt x="871" y="660"/>
                    <a:pt x="871" y="660"/>
                  </a:cubicBezTo>
                  <a:cubicBezTo>
                    <a:pt x="876" y="714"/>
                    <a:pt x="887" y="744"/>
                    <a:pt x="877" y="798"/>
                  </a:cubicBezTo>
                  <a:cubicBezTo>
                    <a:pt x="875" y="810"/>
                    <a:pt x="865" y="834"/>
                    <a:pt x="865" y="834"/>
                  </a:cubicBezTo>
                  <a:cubicBezTo>
                    <a:pt x="858" y="829"/>
                    <a:pt x="840" y="815"/>
                    <a:pt x="829" y="816"/>
                  </a:cubicBezTo>
                  <a:cubicBezTo>
                    <a:pt x="816" y="817"/>
                    <a:pt x="793" y="828"/>
                    <a:pt x="793" y="828"/>
                  </a:cubicBezTo>
                  <a:cubicBezTo>
                    <a:pt x="768" y="791"/>
                    <a:pt x="807" y="782"/>
                    <a:pt x="769" y="756"/>
                  </a:cubicBezTo>
                  <a:cubicBezTo>
                    <a:pt x="756" y="796"/>
                    <a:pt x="739" y="812"/>
                    <a:pt x="703" y="828"/>
                  </a:cubicBezTo>
                  <a:cubicBezTo>
                    <a:pt x="691" y="833"/>
                    <a:pt x="667" y="840"/>
                    <a:pt x="667" y="840"/>
                  </a:cubicBezTo>
                  <a:cubicBezTo>
                    <a:pt x="648" y="869"/>
                    <a:pt x="657" y="851"/>
                    <a:pt x="643" y="894"/>
                  </a:cubicBezTo>
                  <a:cubicBezTo>
                    <a:pt x="641" y="900"/>
                    <a:pt x="637" y="912"/>
                    <a:pt x="637" y="912"/>
                  </a:cubicBezTo>
                  <a:cubicBezTo>
                    <a:pt x="648" y="944"/>
                    <a:pt x="638" y="961"/>
                    <a:pt x="613" y="978"/>
                  </a:cubicBezTo>
                  <a:cubicBezTo>
                    <a:pt x="599" y="1000"/>
                    <a:pt x="586" y="1000"/>
                    <a:pt x="565" y="1014"/>
                  </a:cubicBezTo>
                  <a:cubicBezTo>
                    <a:pt x="563" y="1020"/>
                    <a:pt x="564" y="1028"/>
                    <a:pt x="559" y="1032"/>
                  </a:cubicBezTo>
                  <a:cubicBezTo>
                    <a:pt x="541" y="1045"/>
                    <a:pt x="502" y="1049"/>
                    <a:pt x="481" y="1056"/>
                  </a:cubicBezTo>
                  <a:cubicBezTo>
                    <a:pt x="481" y="1056"/>
                    <a:pt x="515" y="1018"/>
                    <a:pt x="475" y="1026"/>
                  </a:cubicBezTo>
                  <a:cubicBezTo>
                    <a:pt x="465" y="1028"/>
                    <a:pt x="460" y="1056"/>
                    <a:pt x="457" y="1062"/>
                  </a:cubicBezTo>
                  <a:cubicBezTo>
                    <a:pt x="447" y="1082"/>
                    <a:pt x="445" y="1080"/>
                    <a:pt x="427" y="1092"/>
                  </a:cubicBezTo>
                  <a:cubicBezTo>
                    <a:pt x="413" y="1113"/>
                    <a:pt x="403" y="1120"/>
                    <a:pt x="379" y="1128"/>
                  </a:cubicBezTo>
                  <a:cubicBezTo>
                    <a:pt x="352" y="1169"/>
                    <a:pt x="341" y="1150"/>
                    <a:pt x="313" y="1122"/>
                  </a:cubicBezTo>
                  <a:cubicBezTo>
                    <a:pt x="297" y="1124"/>
                    <a:pt x="281" y="1124"/>
                    <a:pt x="265" y="1128"/>
                  </a:cubicBezTo>
                  <a:cubicBezTo>
                    <a:pt x="245" y="1133"/>
                    <a:pt x="234" y="1159"/>
                    <a:pt x="217" y="1170"/>
                  </a:cubicBezTo>
                  <a:cubicBezTo>
                    <a:pt x="215" y="1182"/>
                    <a:pt x="216" y="1212"/>
                    <a:pt x="193" y="1212"/>
                  </a:cubicBezTo>
                  <a:cubicBezTo>
                    <a:pt x="180" y="1212"/>
                    <a:pt x="157" y="1200"/>
                    <a:pt x="157" y="1200"/>
                  </a:cubicBezTo>
                  <a:cubicBezTo>
                    <a:pt x="153" y="1206"/>
                    <a:pt x="148" y="1211"/>
                    <a:pt x="145" y="1218"/>
                  </a:cubicBezTo>
                  <a:cubicBezTo>
                    <a:pt x="142" y="1226"/>
                    <a:pt x="145" y="1237"/>
                    <a:pt x="139" y="1242"/>
                  </a:cubicBezTo>
                  <a:cubicBezTo>
                    <a:pt x="124" y="1255"/>
                    <a:pt x="101" y="1255"/>
                    <a:pt x="85" y="1266"/>
                  </a:cubicBezTo>
                  <a:cubicBezTo>
                    <a:pt x="15" y="1259"/>
                    <a:pt x="0" y="1260"/>
                    <a:pt x="61" y="1230"/>
                  </a:cubicBezTo>
                  <a:cubicBezTo>
                    <a:pt x="79" y="1203"/>
                    <a:pt x="96" y="1170"/>
                    <a:pt x="109" y="1140"/>
                  </a:cubicBezTo>
                  <a:cubicBezTo>
                    <a:pt x="114" y="1128"/>
                    <a:pt x="121" y="1104"/>
                    <a:pt x="121" y="1104"/>
                  </a:cubicBezTo>
                  <a:cubicBezTo>
                    <a:pt x="107" y="1063"/>
                    <a:pt x="123" y="1113"/>
                    <a:pt x="109" y="1044"/>
                  </a:cubicBezTo>
                  <a:cubicBezTo>
                    <a:pt x="108" y="1038"/>
                    <a:pt x="106" y="1032"/>
                    <a:pt x="103" y="1026"/>
                  </a:cubicBezTo>
                  <a:cubicBezTo>
                    <a:pt x="100" y="1020"/>
                    <a:pt x="84" y="1010"/>
                    <a:pt x="91" y="1008"/>
                  </a:cubicBezTo>
                  <a:cubicBezTo>
                    <a:pt x="107" y="1004"/>
                    <a:pt x="132" y="1023"/>
                    <a:pt x="145" y="1032"/>
                  </a:cubicBezTo>
                  <a:cubicBezTo>
                    <a:pt x="155" y="1030"/>
                    <a:pt x="169" y="1034"/>
                    <a:pt x="175" y="1026"/>
                  </a:cubicBezTo>
                  <a:cubicBezTo>
                    <a:pt x="189" y="1009"/>
                    <a:pt x="145" y="966"/>
                    <a:pt x="145" y="966"/>
                  </a:cubicBezTo>
                  <a:cubicBezTo>
                    <a:pt x="143" y="958"/>
                    <a:pt x="139" y="950"/>
                    <a:pt x="139" y="942"/>
                  </a:cubicBezTo>
                  <a:cubicBezTo>
                    <a:pt x="139" y="867"/>
                    <a:pt x="156" y="883"/>
                    <a:pt x="223" y="876"/>
                  </a:cubicBezTo>
                  <a:cubicBezTo>
                    <a:pt x="235" y="858"/>
                    <a:pt x="247" y="840"/>
                    <a:pt x="259" y="822"/>
                  </a:cubicBezTo>
                  <a:cubicBezTo>
                    <a:pt x="263" y="816"/>
                    <a:pt x="271" y="804"/>
                    <a:pt x="271" y="804"/>
                  </a:cubicBezTo>
                  <a:cubicBezTo>
                    <a:pt x="280" y="769"/>
                    <a:pt x="295" y="732"/>
                    <a:pt x="331" y="720"/>
                  </a:cubicBezTo>
                  <a:cubicBezTo>
                    <a:pt x="345" y="677"/>
                    <a:pt x="336" y="695"/>
                    <a:pt x="355" y="666"/>
                  </a:cubicBezTo>
                  <a:cubicBezTo>
                    <a:pt x="345" y="637"/>
                    <a:pt x="350" y="610"/>
                    <a:pt x="319" y="600"/>
                  </a:cubicBezTo>
                  <a:cubicBezTo>
                    <a:pt x="321" y="594"/>
                    <a:pt x="329" y="587"/>
                    <a:pt x="325" y="582"/>
                  </a:cubicBezTo>
                  <a:cubicBezTo>
                    <a:pt x="317" y="570"/>
                    <a:pt x="289" y="558"/>
                    <a:pt x="289" y="558"/>
                  </a:cubicBezTo>
                  <a:cubicBezTo>
                    <a:pt x="276" y="538"/>
                    <a:pt x="260" y="530"/>
                    <a:pt x="247" y="510"/>
                  </a:cubicBezTo>
                  <a:cubicBezTo>
                    <a:pt x="254" y="490"/>
                    <a:pt x="264" y="476"/>
                    <a:pt x="271" y="456"/>
                  </a:cubicBezTo>
                  <a:cubicBezTo>
                    <a:pt x="265" y="452"/>
                    <a:pt x="253" y="451"/>
                    <a:pt x="253" y="444"/>
                  </a:cubicBezTo>
                  <a:cubicBezTo>
                    <a:pt x="253" y="412"/>
                    <a:pt x="301" y="452"/>
                    <a:pt x="253" y="420"/>
                  </a:cubicBezTo>
                  <a:cubicBezTo>
                    <a:pt x="237" y="372"/>
                    <a:pt x="229" y="370"/>
                    <a:pt x="289" y="360"/>
                  </a:cubicBezTo>
                  <a:cubicBezTo>
                    <a:pt x="305" y="313"/>
                    <a:pt x="330" y="315"/>
                    <a:pt x="373" y="306"/>
                  </a:cubicBezTo>
                  <a:cubicBezTo>
                    <a:pt x="348" y="289"/>
                    <a:pt x="334" y="268"/>
                    <a:pt x="325" y="240"/>
                  </a:cubicBezTo>
                  <a:cubicBezTo>
                    <a:pt x="339" y="186"/>
                    <a:pt x="332" y="208"/>
                    <a:pt x="343" y="174"/>
                  </a:cubicBezTo>
                  <a:cubicBezTo>
                    <a:pt x="330" y="154"/>
                    <a:pt x="314" y="146"/>
                    <a:pt x="301" y="126"/>
                  </a:cubicBezTo>
                  <a:cubicBezTo>
                    <a:pt x="309" y="102"/>
                    <a:pt x="313" y="110"/>
                    <a:pt x="289" y="102"/>
                  </a:cubicBezTo>
                  <a:close/>
                </a:path>
              </a:pathLst>
            </a:custGeom>
            <a:gradFill rotWithShape="0">
              <a:gsLst>
                <a:gs pos="0">
                  <a:srgbClr val="ABF0F7"/>
                </a:gs>
                <a:gs pos="100000">
                  <a:srgbClr val="CCFF99"/>
                </a:gs>
              </a:gsLst>
              <a:lin ang="5400000" scaled="1"/>
            </a:gradFill>
            <a:ln w="63500">
              <a:solidFill>
                <a:srgbClr val="000000"/>
              </a:solidFill>
              <a:round/>
              <a:headEnd/>
              <a:tailEnd/>
            </a:ln>
          </p:spPr>
          <p:txBody>
            <a:bodyPr/>
            <a:lstStyle/>
            <a:p>
              <a:endParaRPr lang="en-IN"/>
            </a:p>
          </p:txBody>
        </p:sp>
        <p:sp>
          <p:nvSpPr>
            <p:cNvPr id="6170" name="Freeform 17"/>
            <p:cNvSpPr>
              <a:spLocks/>
            </p:cNvSpPr>
            <p:nvPr/>
          </p:nvSpPr>
          <p:spPr bwMode="auto">
            <a:xfrm>
              <a:off x="765" y="3308"/>
              <a:ext cx="642" cy="744"/>
            </a:xfrm>
            <a:custGeom>
              <a:avLst/>
              <a:gdLst>
                <a:gd name="T0" fmla="*/ 1 w 1236"/>
                <a:gd name="T1" fmla="*/ 1 h 1460"/>
                <a:gd name="T2" fmla="*/ 1 w 1236"/>
                <a:gd name="T3" fmla="*/ 1 h 1460"/>
                <a:gd name="T4" fmla="*/ 1 w 1236"/>
                <a:gd name="T5" fmla="*/ 1 h 1460"/>
                <a:gd name="T6" fmla="*/ 1 w 1236"/>
                <a:gd name="T7" fmla="*/ 1 h 1460"/>
                <a:gd name="T8" fmla="*/ 1 w 1236"/>
                <a:gd name="T9" fmla="*/ 1 h 1460"/>
                <a:gd name="T10" fmla="*/ 1 w 1236"/>
                <a:gd name="T11" fmla="*/ 1 h 1460"/>
                <a:gd name="T12" fmla="*/ 1 w 1236"/>
                <a:gd name="T13" fmla="*/ 1 h 1460"/>
                <a:gd name="T14" fmla="*/ 1 w 1236"/>
                <a:gd name="T15" fmla="*/ 1 h 1460"/>
                <a:gd name="T16" fmla="*/ 1 w 1236"/>
                <a:gd name="T17" fmla="*/ 1 h 1460"/>
                <a:gd name="T18" fmla="*/ 1 w 1236"/>
                <a:gd name="T19" fmla="*/ 1 h 1460"/>
                <a:gd name="T20" fmla="*/ 1 w 1236"/>
                <a:gd name="T21" fmla="*/ 1 h 1460"/>
                <a:gd name="T22" fmla="*/ 1 w 1236"/>
                <a:gd name="T23" fmla="*/ 1 h 1460"/>
                <a:gd name="T24" fmla="*/ 1 w 1236"/>
                <a:gd name="T25" fmla="*/ 1 h 1460"/>
                <a:gd name="T26" fmla="*/ 1 w 1236"/>
                <a:gd name="T27" fmla="*/ 1 h 1460"/>
                <a:gd name="T28" fmla="*/ 1 w 1236"/>
                <a:gd name="T29" fmla="*/ 1 h 1460"/>
                <a:gd name="T30" fmla="*/ 1 w 1236"/>
                <a:gd name="T31" fmla="*/ 1 h 1460"/>
                <a:gd name="T32" fmla="*/ 1 w 1236"/>
                <a:gd name="T33" fmla="*/ 1 h 1460"/>
                <a:gd name="T34" fmla="*/ 1 w 1236"/>
                <a:gd name="T35" fmla="*/ 1 h 1460"/>
                <a:gd name="T36" fmla="*/ 1 w 1236"/>
                <a:gd name="T37" fmla="*/ 1 h 1460"/>
                <a:gd name="T38" fmla="*/ 1 w 1236"/>
                <a:gd name="T39" fmla="*/ 1 h 1460"/>
                <a:gd name="T40" fmla="*/ 1 w 1236"/>
                <a:gd name="T41" fmla="*/ 1 h 1460"/>
                <a:gd name="T42" fmla="*/ 1 w 1236"/>
                <a:gd name="T43" fmla="*/ 1 h 1460"/>
                <a:gd name="T44" fmla="*/ 1 w 1236"/>
                <a:gd name="T45" fmla="*/ 1 h 1460"/>
                <a:gd name="T46" fmla="*/ 1 w 1236"/>
                <a:gd name="T47" fmla="*/ 1 h 1460"/>
                <a:gd name="T48" fmla="*/ 1 w 1236"/>
                <a:gd name="T49" fmla="*/ 1 h 1460"/>
                <a:gd name="T50" fmla="*/ 1 w 1236"/>
                <a:gd name="T51" fmla="*/ 1 h 1460"/>
                <a:gd name="T52" fmla="*/ 1 w 1236"/>
                <a:gd name="T53" fmla="*/ 1 h 1460"/>
                <a:gd name="T54" fmla="*/ 1 w 1236"/>
                <a:gd name="T55" fmla="*/ 1 h 1460"/>
                <a:gd name="T56" fmla="*/ 1 w 1236"/>
                <a:gd name="T57" fmla="*/ 1 h 1460"/>
                <a:gd name="T58" fmla="*/ 1 w 1236"/>
                <a:gd name="T59" fmla="*/ 1 h 1460"/>
                <a:gd name="T60" fmla="*/ 1 w 1236"/>
                <a:gd name="T61" fmla="*/ 1 h 1460"/>
                <a:gd name="T62" fmla="*/ 1 w 1236"/>
                <a:gd name="T63" fmla="*/ 1 h 1460"/>
                <a:gd name="T64" fmla="*/ 1 w 1236"/>
                <a:gd name="T65" fmla="*/ 1 h 1460"/>
                <a:gd name="T66" fmla="*/ 1 w 1236"/>
                <a:gd name="T67" fmla="*/ 1 h 1460"/>
                <a:gd name="T68" fmla="*/ 1 w 1236"/>
                <a:gd name="T69" fmla="*/ 1 h 1460"/>
                <a:gd name="T70" fmla="*/ 1 w 1236"/>
                <a:gd name="T71" fmla="*/ 1 h 1460"/>
                <a:gd name="T72" fmla="*/ 1 w 1236"/>
                <a:gd name="T73" fmla="*/ 1 h 1460"/>
                <a:gd name="T74" fmla="*/ 1 w 1236"/>
                <a:gd name="T75" fmla="*/ 1 h 1460"/>
                <a:gd name="T76" fmla="*/ 1 w 1236"/>
                <a:gd name="T77" fmla="*/ 1 h 1460"/>
                <a:gd name="T78" fmla="*/ 1 w 1236"/>
                <a:gd name="T79" fmla="*/ 1 h 1460"/>
                <a:gd name="T80" fmla="*/ 1 w 1236"/>
                <a:gd name="T81" fmla="*/ 1 h 1460"/>
                <a:gd name="T82" fmla="*/ 1 w 1236"/>
                <a:gd name="T83" fmla="*/ 1 h 1460"/>
                <a:gd name="T84" fmla="*/ 1 w 1236"/>
                <a:gd name="T85" fmla="*/ 1 h 1460"/>
                <a:gd name="T86" fmla="*/ 1 w 1236"/>
                <a:gd name="T87" fmla="*/ 1 h 1460"/>
                <a:gd name="T88" fmla="*/ 1 w 1236"/>
                <a:gd name="T89" fmla="*/ 1 h 1460"/>
                <a:gd name="T90" fmla="*/ 1 w 1236"/>
                <a:gd name="T91" fmla="*/ 1 h 1460"/>
                <a:gd name="T92" fmla="*/ 1 w 1236"/>
                <a:gd name="T93" fmla="*/ 1 h 1460"/>
                <a:gd name="T94" fmla="*/ 1 w 1236"/>
                <a:gd name="T95" fmla="*/ 1 h 14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36"/>
                <a:gd name="T145" fmla="*/ 0 h 1460"/>
                <a:gd name="T146" fmla="*/ 1236 w 1236"/>
                <a:gd name="T147" fmla="*/ 1460 h 14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36" h="1460">
                  <a:moveTo>
                    <a:pt x="9" y="569"/>
                  </a:moveTo>
                  <a:cubicBezTo>
                    <a:pt x="13" y="553"/>
                    <a:pt x="17" y="537"/>
                    <a:pt x="21" y="521"/>
                  </a:cubicBezTo>
                  <a:cubicBezTo>
                    <a:pt x="24" y="509"/>
                    <a:pt x="33" y="485"/>
                    <a:pt x="33" y="485"/>
                  </a:cubicBezTo>
                  <a:cubicBezTo>
                    <a:pt x="0" y="474"/>
                    <a:pt x="18" y="466"/>
                    <a:pt x="33" y="443"/>
                  </a:cubicBezTo>
                  <a:cubicBezTo>
                    <a:pt x="41" y="360"/>
                    <a:pt x="33" y="397"/>
                    <a:pt x="81" y="365"/>
                  </a:cubicBezTo>
                  <a:cubicBezTo>
                    <a:pt x="95" y="367"/>
                    <a:pt x="91" y="340"/>
                    <a:pt x="105" y="343"/>
                  </a:cubicBezTo>
                  <a:cubicBezTo>
                    <a:pt x="111" y="344"/>
                    <a:pt x="110" y="293"/>
                    <a:pt x="131" y="326"/>
                  </a:cubicBezTo>
                  <a:cubicBezTo>
                    <a:pt x="135" y="322"/>
                    <a:pt x="137" y="365"/>
                    <a:pt x="135" y="359"/>
                  </a:cubicBezTo>
                  <a:cubicBezTo>
                    <a:pt x="137" y="343"/>
                    <a:pt x="135" y="326"/>
                    <a:pt x="141" y="311"/>
                  </a:cubicBezTo>
                  <a:cubicBezTo>
                    <a:pt x="143" y="302"/>
                    <a:pt x="145" y="315"/>
                    <a:pt x="153" y="314"/>
                  </a:cubicBezTo>
                  <a:cubicBezTo>
                    <a:pt x="161" y="313"/>
                    <a:pt x="176" y="310"/>
                    <a:pt x="189" y="305"/>
                  </a:cubicBezTo>
                  <a:cubicBezTo>
                    <a:pt x="202" y="300"/>
                    <a:pt x="215" y="288"/>
                    <a:pt x="231" y="281"/>
                  </a:cubicBezTo>
                  <a:cubicBezTo>
                    <a:pt x="253" y="264"/>
                    <a:pt x="270" y="285"/>
                    <a:pt x="285" y="263"/>
                  </a:cubicBezTo>
                  <a:cubicBezTo>
                    <a:pt x="298" y="210"/>
                    <a:pt x="278" y="235"/>
                    <a:pt x="357" y="209"/>
                  </a:cubicBezTo>
                  <a:cubicBezTo>
                    <a:pt x="363" y="207"/>
                    <a:pt x="358" y="194"/>
                    <a:pt x="363" y="191"/>
                  </a:cubicBezTo>
                  <a:cubicBezTo>
                    <a:pt x="374" y="185"/>
                    <a:pt x="387" y="187"/>
                    <a:pt x="399" y="185"/>
                  </a:cubicBezTo>
                  <a:cubicBezTo>
                    <a:pt x="407" y="173"/>
                    <a:pt x="415" y="161"/>
                    <a:pt x="423" y="149"/>
                  </a:cubicBezTo>
                  <a:cubicBezTo>
                    <a:pt x="445" y="117"/>
                    <a:pt x="419" y="100"/>
                    <a:pt x="471" y="83"/>
                  </a:cubicBezTo>
                  <a:cubicBezTo>
                    <a:pt x="487" y="67"/>
                    <a:pt x="496" y="29"/>
                    <a:pt x="513" y="23"/>
                  </a:cubicBezTo>
                  <a:cubicBezTo>
                    <a:pt x="530" y="17"/>
                    <a:pt x="549" y="19"/>
                    <a:pt x="567" y="17"/>
                  </a:cubicBezTo>
                  <a:cubicBezTo>
                    <a:pt x="601" y="0"/>
                    <a:pt x="608" y="9"/>
                    <a:pt x="639" y="23"/>
                  </a:cubicBezTo>
                  <a:cubicBezTo>
                    <a:pt x="651" y="28"/>
                    <a:pt x="675" y="35"/>
                    <a:pt x="675" y="35"/>
                  </a:cubicBezTo>
                  <a:cubicBezTo>
                    <a:pt x="687" y="47"/>
                    <a:pt x="705" y="53"/>
                    <a:pt x="717" y="65"/>
                  </a:cubicBezTo>
                  <a:cubicBezTo>
                    <a:pt x="725" y="71"/>
                    <a:pt x="696" y="74"/>
                    <a:pt x="696" y="82"/>
                  </a:cubicBezTo>
                  <a:cubicBezTo>
                    <a:pt x="696" y="90"/>
                    <a:pt x="707" y="103"/>
                    <a:pt x="717" y="113"/>
                  </a:cubicBezTo>
                  <a:cubicBezTo>
                    <a:pt x="719" y="121"/>
                    <a:pt x="748" y="137"/>
                    <a:pt x="753" y="143"/>
                  </a:cubicBezTo>
                  <a:cubicBezTo>
                    <a:pt x="757" y="148"/>
                    <a:pt x="765" y="147"/>
                    <a:pt x="771" y="149"/>
                  </a:cubicBezTo>
                  <a:cubicBezTo>
                    <a:pt x="773" y="161"/>
                    <a:pt x="770" y="175"/>
                    <a:pt x="777" y="185"/>
                  </a:cubicBezTo>
                  <a:cubicBezTo>
                    <a:pt x="781" y="190"/>
                    <a:pt x="778" y="171"/>
                    <a:pt x="783" y="167"/>
                  </a:cubicBezTo>
                  <a:cubicBezTo>
                    <a:pt x="789" y="162"/>
                    <a:pt x="793" y="187"/>
                    <a:pt x="801" y="185"/>
                  </a:cubicBezTo>
                  <a:cubicBezTo>
                    <a:pt x="802" y="192"/>
                    <a:pt x="811" y="207"/>
                    <a:pt x="813" y="218"/>
                  </a:cubicBezTo>
                  <a:cubicBezTo>
                    <a:pt x="815" y="229"/>
                    <a:pt x="808" y="248"/>
                    <a:pt x="813" y="251"/>
                  </a:cubicBezTo>
                  <a:lnTo>
                    <a:pt x="842" y="238"/>
                  </a:lnTo>
                  <a:lnTo>
                    <a:pt x="887" y="245"/>
                  </a:lnTo>
                  <a:cubicBezTo>
                    <a:pt x="900" y="242"/>
                    <a:pt x="910" y="226"/>
                    <a:pt x="921" y="221"/>
                  </a:cubicBezTo>
                  <a:cubicBezTo>
                    <a:pt x="932" y="216"/>
                    <a:pt x="940" y="225"/>
                    <a:pt x="951" y="215"/>
                  </a:cubicBezTo>
                  <a:cubicBezTo>
                    <a:pt x="971" y="208"/>
                    <a:pt x="966" y="165"/>
                    <a:pt x="986" y="158"/>
                  </a:cubicBezTo>
                  <a:cubicBezTo>
                    <a:pt x="997" y="146"/>
                    <a:pt x="995" y="176"/>
                    <a:pt x="1005" y="178"/>
                  </a:cubicBezTo>
                  <a:cubicBezTo>
                    <a:pt x="1012" y="179"/>
                    <a:pt x="1019" y="167"/>
                    <a:pt x="1026" y="166"/>
                  </a:cubicBezTo>
                  <a:cubicBezTo>
                    <a:pt x="1033" y="165"/>
                    <a:pt x="1045" y="177"/>
                    <a:pt x="1049" y="172"/>
                  </a:cubicBezTo>
                  <a:cubicBezTo>
                    <a:pt x="1053" y="167"/>
                    <a:pt x="1045" y="145"/>
                    <a:pt x="1050" y="137"/>
                  </a:cubicBezTo>
                  <a:cubicBezTo>
                    <a:pt x="1055" y="129"/>
                    <a:pt x="1071" y="131"/>
                    <a:pt x="1076" y="125"/>
                  </a:cubicBezTo>
                  <a:cubicBezTo>
                    <a:pt x="1081" y="119"/>
                    <a:pt x="1078" y="104"/>
                    <a:pt x="1082" y="101"/>
                  </a:cubicBezTo>
                  <a:cubicBezTo>
                    <a:pt x="1086" y="98"/>
                    <a:pt x="1098" y="108"/>
                    <a:pt x="1101" y="107"/>
                  </a:cubicBezTo>
                  <a:cubicBezTo>
                    <a:pt x="1104" y="106"/>
                    <a:pt x="1096" y="97"/>
                    <a:pt x="1100" y="94"/>
                  </a:cubicBezTo>
                  <a:cubicBezTo>
                    <a:pt x="1104" y="91"/>
                    <a:pt x="1116" y="84"/>
                    <a:pt x="1125" y="86"/>
                  </a:cubicBezTo>
                  <a:cubicBezTo>
                    <a:pt x="1134" y="88"/>
                    <a:pt x="1146" y="101"/>
                    <a:pt x="1155" y="107"/>
                  </a:cubicBezTo>
                  <a:cubicBezTo>
                    <a:pt x="1168" y="108"/>
                    <a:pt x="1167" y="119"/>
                    <a:pt x="1179" y="122"/>
                  </a:cubicBezTo>
                  <a:cubicBezTo>
                    <a:pt x="1191" y="125"/>
                    <a:pt x="1236" y="110"/>
                    <a:pt x="1227" y="125"/>
                  </a:cubicBezTo>
                  <a:cubicBezTo>
                    <a:pt x="1231" y="134"/>
                    <a:pt x="1136" y="204"/>
                    <a:pt x="1125" y="215"/>
                  </a:cubicBezTo>
                  <a:cubicBezTo>
                    <a:pt x="1099" y="241"/>
                    <a:pt x="1071" y="267"/>
                    <a:pt x="1041" y="287"/>
                  </a:cubicBezTo>
                  <a:cubicBezTo>
                    <a:pt x="1028" y="296"/>
                    <a:pt x="975" y="334"/>
                    <a:pt x="950" y="347"/>
                  </a:cubicBezTo>
                  <a:cubicBezTo>
                    <a:pt x="937" y="361"/>
                    <a:pt x="977" y="357"/>
                    <a:pt x="980" y="364"/>
                  </a:cubicBezTo>
                  <a:cubicBezTo>
                    <a:pt x="983" y="371"/>
                    <a:pt x="978" y="379"/>
                    <a:pt x="969" y="389"/>
                  </a:cubicBezTo>
                  <a:cubicBezTo>
                    <a:pt x="966" y="398"/>
                    <a:pt x="943" y="423"/>
                    <a:pt x="927" y="425"/>
                  </a:cubicBezTo>
                  <a:cubicBezTo>
                    <a:pt x="911" y="430"/>
                    <a:pt x="889" y="418"/>
                    <a:pt x="873" y="422"/>
                  </a:cubicBezTo>
                  <a:cubicBezTo>
                    <a:pt x="851" y="430"/>
                    <a:pt x="850" y="435"/>
                    <a:pt x="833" y="451"/>
                  </a:cubicBezTo>
                  <a:cubicBezTo>
                    <a:pt x="822" y="463"/>
                    <a:pt x="822" y="498"/>
                    <a:pt x="813" y="503"/>
                  </a:cubicBezTo>
                  <a:cubicBezTo>
                    <a:pt x="804" y="508"/>
                    <a:pt x="790" y="480"/>
                    <a:pt x="777" y="479"/>
                  </a:cubicBezTo>
                  <a:cubicBezTo>
                    <a:pt x="762" y="494"/>
                    <a:pt x="749" y="482"/>
                    <a:pt x="735" y="497"/>
                  </a:cubicBezTo>
                  <a:cubicBezTo>
                    <a:pt x="721" y="512"/>
                    <a:pt x="697" y="545"/>
                    <a:pt x="693" y="569"/>
                  </a:cubicBezTo>
                  <a:cubicBezTo>
                    <a:pt x="687" y="593"/>
                    <a:pt x="710" y="624"/>
                    <a:pt x="711" y="641"/>
                  </a:cubicBezTo>
                  <a:cubicBezTo>
                    <a:pt x="714" y="658"/>
                    <a:pt x="710" y="653"/>
                    <a:pt x="711" y="673"/>
                  </a:cubicBezTo>
                  <a:cubicBezTo>
                    <a:pt x="703" y="699"/>
                    <a:pt x="731" y="737"/>
                    <a:pt x="717" y="761"/>
                  </a:cubicBezTo>
                  <a:cubicBezTo>
                    <a:pt x="719" y="781"/>
                    <a:pt x="729" y="778"/>
                    <a:pt x="728" y="791"/>
                  </a:cubicBezTo>
                  <a:cubicBezTo>
                    <a:pt x="727" y="804"/>
                    <a:pt x="716" y="824"/>
                    <a:pt x="713" y="841"/>
                  </a:cubicBezTo>
                  <a:cubicBezTo>
                    <a:pt x="708" y="855"/>
                    <a:pt x="714" y="877"/>
                    <a:pt x="710" y="892"/>
                  </a:cubicBezTo>
                  <a:cubicBezTo>
                    <a:pt x="706" y="907"/>
                    <a:pt x="696" y="914"/>
                    <a:pt x="687" y="929"/>
                  </a:cubicBezTo>
                  <a:cubicBezTo>
                    <a:pt x="694" y="958"/>
                    <a:pt x="631" y="969"/>
                    <a:pt x="656" y="985"/>
                  </a:cubicBezTo>
                  <a:cubicBezTo>
                    <a:pt x="647" y="1018"/>
                    <a:pt x="672" y="1141"/>
                    <a:pt x="665" y="1171"/>
                  </a:cubicBezTo>
                  <a:cubicBezTo>
                    <a:pt x="658" y="1201"/>
                    <a:pt x="630" y="1156"/>
                    <a:pt x="615" y="1163"/>
                  </a:cubicBezTo>
                  <a:cubicBezTo>
                    <a:pt x="596" y="1201"/>
                    <a:pt x="598" y="1174"/>
                    <a:pt x="573" y="1211"/>
                  </a:cubicBezTo>
                  <a:cubicBezTo>
                    <a:pt x="563" y="1226"/>
                    <a:pt x="557" y="1243"/>
                    <a:pt x="549" y="1259"/>
                  </a:cubicBezTo>
                  <a:cubicBezTo>
                    <a:pt x="549" y="1271"/>
                    <a:pt x="553" y="1286"/>
                    <a:pt x="561" y="1294"/>
                  </a:cubicBezTo>
                  <a:cubicBezTo>
                    <a:pt x="569" y="1302"/>
                    <a:pt x="607" y="1303"/>
                    <a:pt x="597" y="1307"/>
                  </a:cubicBezTo>
                  <a:cubicBezTo>
                    <a:pt x="587" y="1311"/>
                    <a:pt x="520" y="1315"/>
                    <a:pt x="501" y="1319"/>
                  </a:cubicBezTo>
                  <a:cubicBezTo>
                    <a:pt x="483" y="1325"/>
                    <a:pt x="489" y="1325"/>
                    <a:pt x="483" y="1331"/>
                  </a:cubicBezTo>
                  <a:cubicBezTo>
                    <a:pt x="477" y="1337"/>
                    <a:pt x="471" y="1341"/>
                    <a:pt x="465" y="1355"/>
                  </a:cubicBezTo>
                  <a:cubicBezTo>
                    <a:pt x="454" y="1374"/>
                    <a:pt x="458" y="1399"/>
                    <a:pt x="447" y="1415"/>
                  </a:cubicBezTo>
                  <a:cubicBezTo>
                    <a:pt x="436" y="1431"/>
                    <a:pt x="410" y="1444"/>
                    <a:pt x="399" y="1451"/>
                  </a:cubicBezTo>
                  <a:cubicBezTo>
                    <a:pt x="393" y="1449"/>
                    <a:pt x="389" y="1459"/>
                    <a:pt x="383" y="1456"/>
                  </a:cubicBezTo>
                  <a:cubicBezTo>
                    <a:pt x="377" y="1453"/>
                    <a:pt x="370" y="1460"/>
                    <a:pt x="363" y="1457"/>
                  </a:cubicBezTo>
                  <a:cubicBezTo>
                    <a:pt x="346" y="1451"/>
                    <a:pt x="330" y="1431"/>
                    <a:pt x="312" y="1427"/>
                  </a:cubicBezTo>
                  <a:cubicBezTo>
                    <a:pt x="291" y="1413"/>
                    <a:pt x="287" y="1412"/>
                    <a:pt x="273" y="1391"/>
                  </a:cubicBezTo>
                  <a:cubicBezTo>
                    <a:pt x="265" y="1357"/>
                    <a:pt x="244" y="1330"/>
                    <a:pt x="225" y="1301"/>
                  </a:cubicBezTo>
                  <a:cubicBezTo>
                    <a:pt x="211" y="1246"/>
                    <a:pt x="228" y="1267"/>
                    <a:pt x="207" y="1235"/>
                  </a:cubicBezTo>
                  <a:cubicBezTo>
                    <a:pt x="202" y="1216"/>
                    <a:pt x="216" y="1216"/>
                    <a:pt x="213" y="1193"/>
                  </a:cubicBezTo>
                  <a:cubicBezTo>
                    <a:pt x="208" y="1170"/>
                    <a:pt x="187" y="1131"/>
                    <a:pt x="176" y="1099"/>
                  </a:cubicBezTo>
                  <a:cubicBezTo>
                    <a:pt x="174" y="1057"/>
                    <a:pt x="157" y="1027"/>
                    <a:pt x="147" y="1001"/>
                  </a:cubicBezTo>
                  <a:cubicBezTo>
                    <a:pt x="136" y="975"/>
                    <a:pt x="121" y="960"/>
                    <a:pt x="111" y="943"/>
                  </a:cubicBezTo>
                  <a:cubicBezTo>
                    <a:pt x="96" y="921"/>
                    <a:pt x="94" y="923"/>
                    <a:pt x="86" y="898"/>
                  </a:cubicBezTo>
                  <a:cubicBezTo>
                    <a:pt x="79" y="873"/>
                    <a:pt x="66" y="829"/>
                    <a:pt x="60" y="797"/>
                  </a:cubicBezTo>
                  <a:cubicBezTo>
                    <a:pt x="54" y="765"/>
                    <a:pt x="53" y="736"/>
                    <a:pt x="51" y="707"/>
                  </a:cubicBezTo>
                  <a:cubicBezTo>
                    <a:pt x="49" y="678"/>
                    <a:pt x="50" y="643"/>
                    <a:pt x="45" y="623"/>
                  </a:cubicBezTo>
                  <a:cubicBezTo>
                    <a:pt x="34" y="591"/>
                    <a:pt x="46" y="617"/>
                    <a:pt x="21" y="587"/>
                  </a:cubicBezTo>
                  <a:cubicBezTo>
                    <a:pt x="16" y="581"/>
                    <a:pt x="9" y="569"/>
                    <a:pt x="9" y="569"/>
                  </a:cubicBezTo>
                  <a:close/>
                </a:path>
              </a:pathLst>
            </a:custGeom>
            <a:gradFill rotWithShape="0">
              <a:gsLst>
                <a:gs pos="0">
                  <a:srgbClr val="FF99CC"/>
                </a:gs>
                <a:gs pos="100000">
                  <a:srgbClr val="FFFFFF"/>
                </a:gs>
              </a:gsLst>
              <a:lin ang="5400000" scaled="1"/>
            </a:gradFill>
            <a:ln w="63500">
              <a:solidFill>
                <a:srgbClr val="000000"/>
              </a:solidFill>
              <a:round/>
              <a:headEnd/>
              <a:tailEnd/>
            </a:ln>
          </p:spPr>
          <p:txBody>
            <a:bodyPr/>
            <a:lstStyle/>
            <a:p>
              <a:endParaRPr lang="en-IN"/>
            </a:p>
          </p:txBody>
        </p:sp>
        <p:sp>
          <p:nvSpPr>
            <p:cNvPr id="6171" name="Freeform 18"/>
            <p:cNvSpPr>
              <a:spLocks/>
            </p:cNvSpPr>
            <p:nvPr/>
          </p:nvSpPr>
          <p:spPr bwMode="auto">
            <a:xfrm>
              <a:off x="480" y="2868"/>
              <a:ext cx="927" cy="749"/>
            </a:xfrm>
            <a:custGeom>
              <a:avLst/>
              <a:gdLst>
                <a:gd name="T0" fmla="*/ 1 w 1755"/>
                <a:gd name="T1" fmla="*/ 1 h 1470"/>
                <a:gd name="T2" fmla="*/ 1 w 1755"/>
                <a:gd name="T3" fmla="*/ 1 h 1470"/>
                <a:gd name="T4" fmla="*/ 1 w 1755"/>
                <a:gd name="T5" fmla="*/ 1 h 1470"/>
                <a:gd name="T6" fmla="*/ 1 w 1755"/>
                <a:gd name="T7" fmla="*/ 1 h 1470"/>
                <a:gd name="T8" fmla="*/ 1 w 1755"/>
                <a:gd name="T9" fmla="*/ 1 h 1470"/>
                <a:gd name="T10" fmla="*/ 1 w 1755"/>
                <a:gd name="T11" fmla="*/ 1 h 1470"/>
                <a:gd name="T12" fmla="*/ 1 w 1755"/>
                <a:gd name="T13" fmla="*/ 1 h 1470"/>
                <a:gd name="T14" fmla="*/ 1 w 1755"/>
                <a:gd name="T15" fmla="*/ 1 h 1470"/>
                <a:gd name="T16" fmla="*/ 1 w 1755"/>
                <a:gd name="T17" fmla="*/ 1 h 1470"/>
                <a:gd name="T18" fmla="*/ 1 w 1755"/>
                <a:gd name="T19" fmla="*/ 1 h 1470"/>
                <a:gd name="T20" fmla="*/ 1 w 1755"/>
                <a:gd name="T21" fmla="*/ 1 h 1470"/>
                <a:gd name="T22" fmla="*/ 1 w 1755"/>
                <a:gd name="T23" fmla="*/ 1 h 1470"/>
                <a:gd name="T24" fmla="*/ 1 w 1755"/>
                <a:gd name="T25" fmla="*/ 1 h 1470"/>
                <a:gd name="T26" fmla="*/ 1 w 1755"/>
                <a:gd name="T27" fmla="*/ 1 h 1470"/>
                <a:gd name="T28" fmla="*/ 1 w 1755"/>
                <a:gd name="T29" fmla="*/ 1 h 1470"/>
                <a:gd name="T30" fmla="*/ 1 w 1755"/>
                <a:gd name="T31" fmla="*/ 1 h 1470"/>
                <a:gd name="T32" fmla="*/ 1 w 1755"/>
                <a:gd name="T33" fmla="*/ 1 h 1470"/>
                <a:gd name="T34" fmla="*/ 1 w 1755"/>
                <a:gd name="T35" fmla="*/ 1 h 1470"/>
                <a:gd name="T36" fmla="*/ 1 w 1755"/>
                <a:gd name="T37" fmla="*/ 1 h 1470"/>
                <a:gd name="T38" fmla="*/ 1 w 1755"/>
                <a:gd name="T39" fmla="*/ 1 h 1470"/>
                <a:gd name="T40" fmla="*/ 1 w 1755"/>
                <a:gd name="T41" fmla="*/ 1 h 1470"/>
                <a:gd name="T42" fmla="*/ 1 w 1755"/>
                <a:gd name="T43" fmla="*/ 1 h 1470"/>
                <a:gd name="T44" fmla="*/ 1 w 1755"/>
                <a:gd name="T45" fmla="*/ 1 h 1470"/>
                <a:gd name="T46" fmla="*/ 1 w 1755"/>
                <a:gd name="T47" fmla="*/ 1 h 1470"/>
                <a:gd name="T48" fmla="*/ 1 w 1755"/>
                <a:gd name="T49" fmla="*/ 1 h 1470"/>
                <a:gd name="T50" fmla="*/ 1 w 1755"/>
                <a:gd name="T51" fmla="*/ 1 h 1470"/>
                <a:gd name="T52" fmla="*/ 1 w 1755"/>
                <a:gd name="T53" fmla="*/ 1 h 1470"/>
                <a:gd name="T54" fmla="*/ 1 w 1755"/>
                <a:gd name="T55" fmla="*/ 1 h 1470"/>
                <a:gd name="T56" fmla="*/ 1 w 1755"/>
                <a:gd name="T57" fmla="*/ 1 h 1470"/>
                <a:gd name="T58" fmla="*/ 1 w 1755"/>
                <a:gd name="T59" fmla="*/ 1 h 1470"/>
                <a:gd name="T60" fmla="*/ 1 w 1755"/>
                <a:gd name="T61" fmla="*/ 1 h 1470"/>
                <a:gd name="T62" fmla="*/ 1 w 1755"/>
                <a:gd name="T63" fmla="*/ 1 h 1470"/>
                <a:gd name="T64" fmla="*/ 1 w 1755"/>
                <a:gd name="T65" fmla="*/ 1 h 1470"/>
                <a:gd name="T66" fmla="*/ 1 w 1755"/>
                <a:gd name="T67" fmla="*/ 1 h 1470"/>
                <a:gd name="T68" fmla="*/ 1 w 1755"/>
                <a:gd name="T69" fmla="*/ 1 h 1470"/>
                <a:gd name="T70" fmla="*/ 1 w 1755"/>
                <a:gd name="T71" fmla="*/ 1 h 1470"/>
                <a:gd name="T72" fmla="*/ 1 w 1755"/>
                <a:gd name="T73" fmla="*/ 1 h 1470"/>
                <a:gd name="T74" fmla="*/ 1 w 1755"/>
                <a:gd name="T75" fmla="*/ 1 h 1470"/>
                <a:gd name="T76" fmla="*/ 1 w 1755"/>
                <a:gd name="T77" fmla="*/ 1 h 1470"/>
                <a:gd name="T78" fmla="*/ 1 w 1755"/>
                <a:gd name="T79" fmla="*/ 1 h 1470"/>
                <a:gd name="T80" fmla="*/ 1 w 1755"/>
                <a:gd name="T81" fmla="*/ 1 h 1470"/>
                <a:gd name="T82" fmla="*/ 1 w 1755"/>
                <a:gd name="T83" fmla="*/ 1 h 1470"/>
                <a:gd name="T84" fmla="*/ 1 w 1755"/>
                <a:gd name="T85" fmla="*/ 1 h 1470"/>
                <a:gd name="T86" fmla="*/ 1 w 1755"/>
                <a:gd name="T87" fmla="*/ 1 h 1470"/>
                <a:gd name="T88" fmla="*/ 1 w 1755"/>
                <a:gd name="T89" fmla="*/ 1 h 14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470"/>
                <a:gd name="T137" fmla="*/ 1755 w 1755"/>
                <a:gd name="T138" fmla="*/ 1470 h 14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470">
                  <a:moveTo>
                    <a:pt x="39" y="300"/>
                  </a:moveTo>
                  <a:cubicBezTo>
                    <a:pt x="26" y="320"/>
                    <a:pt x="0" y="340"/>
                    <a:pt x="21" y="366"/>
                  </a:cubicBezTo>
                  <a:cubicBezTo>
                    <a:pt x="30" y="377"/>
                    <a:pt x="57" y="390"/>
                    <a:pt x="57" y="390"/>
                  </a:cubicBezTo>
                  <a:cubicBezTo>
                    <a:pt x="70" y="429"/>
                    <a:pt x="100" y="432"/>
                    <a:pt x="135" y="438"/>
                  </a:cubicBezTo>
                  <a:cubicBezTo>
                    <a:pt x="169" y="460"/>
                    <a:pt x="193" y="434"/>
                    <a:pt x="231" y="426"/>
                  </a:cubicBezTo>
                  <a:cubicBezTo>
                    <a:pt x="204" y="467"/>
                    <a:pt x="191" y="474"/>
                    <a:pt x="141" y="480"/>
                  </a:cubicBezTo>
                  <a:cubicBezTo>
                    <a:pt x="129" y="484"/>
                    <a:pt x="117" y="488"/>
                    <a:pt x="105" y="492"/>
                  </a:cubicBezTo>
                  <a:cubicBezTo>
                    <a:pt x="99" y="494"/>
                    <a:pt x="87" y="498"/>
                    <a:pt x="87" y="498"/>
                  </a:cubicBezTo>
                  <a:cubicBezTo>
                    <a:pt x="100" y="460"/>
                    <a:pt x="78" y="469"/>
                    <a:pt x="63" y="492"/>
                  </a:cubicBezTo>
                  <a:cubicBezTo>
                    <a:pt x="71" y="526"/>
                    <a:pt x="82" y="563"/>
                    <a:pt x="111" y="582"/>
                  </a:cubicBezTo>
                  <a:cubicBezTo>
                    <a:pt x="119" y="606"/>
                    <a:pt x="132" y="616"/>
                    <a:pt x="153" y="630"/>
                  </a:cubicBezTo>
                  <a:cubicBezTo>
                    <a:pt x="164" y="646"/>
                    <a:pt x="195" y="682"/>
                    <a:pt x="213" y="690"/>
                  </a:cubicBezTo>
                  <a:cubicBezTo>
                    <a:pt x="225" y="695"/>
                    <a:pt x="249" y="702"/>
                    <a:pt x="249" y="702"/>
                  </a:cubicBezTo>
                  <a:cubicBezTo>
                    <a:pt x="285" y="690"/>
                    <a:pt x="304" y="678"/>
                    <a:pt x="345" y="672"/>
                  </a:cubicBezTo>
                  <a:cubicBezTo>
                    <a:pt x="364" y="659"/>
                    <a:pt x="383" y="658"/>
                    <a:pt x="393" y="636"/>
                  </a:cubicBezTo>
                  <a:cubicBezTo>
                    <a:pt x="398" y="624"/>
                    <a:pt x="405" y="600"/>
                    <a:pt x="405" y="600"/>
                  </a:cubicBezTo>
                  <a:cubicBezTo>
                    <a:pt x="407" y="578"/>
                    <a:pt x="403" y="555"/>
                    <a:pt x="411" y="534"/>
                  </a:cubicBezTo>
                  <a:cubicBezTo>
                    <a:pt x="413" y="528"/>
                    <a:pt x="426" y="534"/>
                    <a:pt x="429" y="540"/>
                  </a:cubicBezTo>
                  <a:cubicBezTo>
                    <a:pt x="436" y="554"/>
                    <a:pt x="411" y="566"/>
                    <a:pt x="405" y="570"/>
                  </a:cubicBezTo>
                  <a:cubicBezTo>
                    <a:pt x="455" y="587"/>
                    <a:pt x="385" y="583"/>
                    <a:pt x="435" y="600"/>
                  </a:cubicBezTo>
                  <a:cubicBezTo>
                    <a:pt x="450" y="644"/>
                    <a:pt x="448" y="692"/>
                    <a:pt x="459" y="738"/>
                  </a:cubicBezTo>
                  <a:cubicBezTo>
                    <a:pt x="452" y="766"/>
                    <a:pt x="442" y="794"/>
                    <a:pt x="435" y="822"/>
                  </a:cubicBezTo>
                  <a:cubicBezTo>
                    <a:pt x="440" y="937"/>
                    <a:pt x="440" y="1054"/>
                    <a:pt x="477" y="1164"/>
                  </a:cubicBezTo>
                  <a:cubicBezTo>
                    <a:pt x="483" y="1254"/>
                    <a:pt x="496" y="1390"/>
                    <a:pt x="549" y="1470"/>
                  </a:cubicBezTo>
                  <a:cubicBezTo>
                    <a:pt x="594" y="1455"/>
                    <a:pt x="572" y="1418"/>
                    <a:pt x="567" y="1380"/>
                  </a:cubicBezTo>
                  <a:cubicBezTo>
                    <a:pt x="572" y="1349"/>
                    <a:pt x="582" y="1336"/>
                    <a:pt x="591" y="1308"/>
                  </a:cubicBezTo>
                  <a:cubicBezTo>
                    <a:pt x="593" y="1292"/>
                    <a:pt x="591" y="1275"/>
                    <a:pt x="597" y="1260"/>
                  </a:cubicBezTo>
                  <a:cubicBezTo>
                    <a:pt x="601" y="1249"/>
                    <a:pt x="641" y="1236"/>
                    <a:pt x="651" y="1230"/>
                  </a:cubicBezTo>
                  <a:cubicBezTo>
                    <a:pt x="673" y="1196"/>
                    <a:pt x="650" y="1222"/>
                    <a:pt x="699" y="1206"/>
                  </a:cubicBezTo>
                  <a:cubicBezTo>
                    <a:pt x="699" y="1206"/>
                    <a:pt x="732" y="1189"/>
                    <a:pt x="735" y="1188"/>
                  </a:cubicBezTo>
                  <a:cubicBezTo>
                    <a:pt x="761" y="1150"/>
                    <a:pt x="774" y="1157"/>
                    <a:pt x="825" y="1152"/>
                  </a:cubicBezTo>
                  <a:cubicBezTo>
                    <a:pt x="845" y="1139"/>
                    <a:pt x="853" y="1123"/>
                    <a:pt x="873" y="1110"/>
                  </a:cubicBezTo>
                  <a:cubicBezTo>
                    <a:pt x="889" y="1062"/>
                    <a:pt x="865" y="1118"/>
                    <a:pt x="897" y="1086"/>
                  </a:cubicBezTo>
                  <a:cubicBezTo>
                    <a:pt x="926" y="1057"/>
                    <a:pt x="908" y="1052"/>
                    <a:pt x="939" y="1038"/>
                  </a:cubicBezTo>
                  <a:cubicBezTo>
                    <a:pt x="951" y="1033"/>
                    <a:pt x="975" y="1026"/>
                    <a:pt x="975" y="1026"/>
                  </a:cubicBezTo>
                  <a:cubicBezTo>
                    <a:pt x="1003" y="985"/>
                    <a:pt x="985" y="995"/>
                    <a:pt x="1017" y="984"/>
                  </a:cubicBezTo>
                  <a:cubicBezTo>
                    <a:pt x="1006" y="952"/>
                    <a:pt x="1014" y="923"/>
                    <a:pt x="1047" y="912"/>
                  </a:cubicBezTo>
                  <a:cubicBezTo>
                    <a:pt x="1061" y="869"/>
                    <a:pt x="1048" y="883"/>
                    <a:pt x="1077" y="864"/>
                  </a:cubicBezTo>
                  <a:cubicBezTo>
                    <a:pt x="1121" y="873"/>
                    <a:pt x="1157" y="893"/>
                    <a:pt x="1203" y="900"/>
                  </a:cubicBezTo>
                  <a:cubicBezTo>
                    <a:pt x="1260" y="919"/>
                    <a:pt x="1249" y="924"/>
                    <a:pt x="1269" y="984"/>
                  </a:cubicBezTo>
                  <a:cubicBezTo>
                    <a:pt x="1271" y="990"/>
                    <a:pt x="1281" y="987"/>
                    <a:pt x="1287" y="990"/>
                  </a:cubicBezTo>
                  <a:cubicBezTo>
                    <a:pt x="1293" y="993"/>
                    <a:pt x="1299" y="998"/>
                    <a:pt x="1305" y="1002"/>
                  </a:cubicBezTo>
                  <a:cubicBezTo>
                    <a:pt x="1313" y="1026"/>
                    <a:pt x="1320" y="1036"/>
                    <a:pt x="1341" y="1050"/>
                  </a:cubicBezTo>
                  <a:cubicBezTo>
                    <a:pt x="1349" y="1074"/>
                    <a:pt x="1353" y="1084"/>
                    <a:pt x="1377" y="1092"/>
                  </a:cubicBezTo>
                  <a:cubicBezTo>
                    <a:pt x="1386" y="1118"/>
                    <a:pt x="1394" y="1118"/>
                    <a:pt x="1419" y="1110"/>
                  </a:cubicBezTo>
                  <a:cubicBezTo>
                    <a:pt x="1421" y="1104"/>
                    <a:pt x="1421" y="1097"/>
                    <a:pt x="1425" y="1092"/>
                  </a:cubicBezTo>
                  <a:cubicBezTo>
                    <a:pt x="1430" y="1086"/>
                    <a:pt x="1439" y="1086"/>
                    <a:pt x="1443" y="1080"/>
                  </a:cubicBezTo>
                  <a:cubicBezTo>
                    <a:pt x="1472" y="1033"/>
                    <a:pt x="1435" y="1051"/>
                    <a:pt x="1473" y="1038"/>
                  </a:cubicBezTo>
                  <a:cubicBezTo>
                    <a:pt x="1475" y="1032"/>
                    <a:pt x="1475" y="1025"/>
                    <a:pt x="1479" y="1020"/>
                  </a:cubicBezTo>
                  <a:cubicBezTo>
                    <a:pt x="1484" y="1014"/>
                    <a:pt x="1493" y="1014"/>
                    <a:pt x="1497" y="1008"/>
                  </a:cubicBezTo>
                  <a:cubicBezTo>
                    <a:pt x="1504" y="997"/>
                    <a:pt x="1505" y="984"/>
                    <a:pt x="1509" y="972"/>
                  </a:cubicBezTo>
                  <a:cubicBezTo>
                    <a:pt x="1511" y="966"/>
                    <a:pt x="1515" y="954"/>
                    <a:pt x="1515" y="954"/>
                  </a:cubicBezTo>
                  <a:cubicBezTo>
                    <a:pt x="1507" y="920"/>
                    <a:pt x="1498" y="887"/>
                    <a:pt x="1479" y="858"/>
                  </a:cubicBezTo>
                  <a:cubicBezTo>
                    <a:pt x="1481" y="850"/>
                    <a:pt x="1477" y="836"/>
                    <a:pt x="1485" y="834"/>
                  </a:cubicBezTo>
                  <a:cubicBezTo>
                    <a:pt x="1497" y="831"/>
                    <a:pt x="1521" y="846"/>
                    <a:pt x="1521" y="846"/>
                  </a:cubicBezTo>
                  <a:cubicBezTo>
                    <a:pt x="1536" y="869"/>
                    <a:pt x="1543" y="873"/>
                    <a:pt x="1569" y="864"/>
                  </a:cubicBezTo>
                  <a:cubicBezTo>
                    <a:pt x="1540" y="845"/>
                    <a:pt x="1553" y="859"/>
                    <a:pt x="1539" y="816"/>
                  </a:cubicBezTo>
                  <a:cubicBezTo>
                    <a:pt x="1537" y="810"/>
                    <a:pt x="1533" y="798"/>
                    <a:pt x="1533" y="798"/>
                  </a:cubicBezTo>
                  <a:cubicBezTo>
                    <a:pt x="1537" y="753"/>
                    <a:pt x="1526" y="722"/>
                    <a:pt x="1569" y="708"/>
                  </a:cubicBezTo>
                  <a:cubicBezTo>
                    <a:pt x="1625" y="719"/>
                    <a:pt x="1607" y="705"/>
                    <a:pt x="1647" y="678"/>
                  </a:cubicBezTo>
                  <a:cubicBezTo>
                    <a:pt x="1654" y="656"/>
                    <a:pt x="1670" y="646"/>
                    <a:pt x="1677" y="624"/>
                  </a:cubicBezTo>
                  <a:cubicBezTo>
                    <a:pt x="1679" y="608"/>
                    <a:pt x="1677" y="591"/>
                    <a:pt x="1683" y="576"/>
                  </a:cubicBezTo>
                  <a:cubicBezTo>
                    <a:pt x="1687" y="565"/>
                    <a:pt x="1727" y="552"/>
                    <a:pt x="1737" y="546"/>
                  </a:cubicBezTo>
                  <a:cubicBezTo>
                    <a:pt x="1743" y="537"/>
                    <a:pt x="1755" y="522"/>
                    <a:pt x="1755" y="510"/>
                  </a:cubicBezTo>
                  <a:cubicBezTo>
                    <a:pt x="1755" y="491"/>
                    <a:pt x="1742" y="487"/>
                    <a:pt x="1731" y="474"/>
                  </a:cubicBezTo>
                  <a:cubicBezTo>
                    <a:pt x="1705" y="443"/>
                    <a:pt x="1684" y="366"/>
                    <a:pt x="1647" y="354"/>
                  </a:cubicBezTo>
                  <a:cubicBezTo>
                    <a:pt x="1615" y="365"/>
                    <a:pt x="1622" y="375"/>
                    <a:pt x="1587" y="366"/>
                  </a:cubicBezTo>
                  <a:cubicBezTo>
                    <a:pt x="1568" y="337"/>
                    <a:pt x="1581" y="308"/>
                    <a:pt x="1551" y="288"/>
                  </a:cubicBezTo>
                  <a:cubicBezTo>
                    <a:pt x="1523" y="246"/>
                    <a:pt x="1561" y="294"/>
                    <a:pt x="1509" y="264"/>
                  </a:cubicBezTo>
                  <a:cubicBezTo>
                    <a:pt x="1483" y="249"/>
                    <a:pt x="1508" y="245"/>
                    <a:pt x="1491" y="228"/>
                  </a:cubicBezTo>
                  <a:cubicBezTo>
                    <a:pt x="1478" y="215"/>
                    <a:pt x="1455" y="219"/>
                    <a:pt x="1437" y="216"/>
                  </a:cubicBezTo>
                  <a:cubicBezTo>
                    <a:pt x="1405" y="227"/>
                    <a:pt x="1427" y="235"/>
                    <a:pt x="1395" y="246"/>
                  </a:cubicBezTo>
                  <a:cubicBezTo>
                    <a:pt x="1359" y="234"/>
                    <a:pt x="1389" y="222"/>
                    <a:pt x="1353" y="210"/>
                  </a:cubicBezTo>
                  <a:cubicBezTo>
                    <a:pt x="1322" y="220"/>
                    <a:pt x="1326" y="207"/>
                    <a:pt x="1317" y="180"/>
                  </a:cubicBezTo>
                  <a:cubicBezTo>
                    <a:pt x="1303" y="182"/>
                    <a:pt x="1288" y="180"/>
                    <a:pt x="1275" y="186"/>
                  </a:cubicBezTo>
                  <a:cubicBezTo>
                    <a:pt x="1268" y="189"/>
                    <a:pt x="1269" y="199"/>
                    <a:pt x="1263" y="204"/>
                  </a:cubicBezTo>
                  <a:cubicBezTo>
                    <a:pt x="1258" y="208"/>
                    <a:pt x="1251" y="208"/>
                    <a:pt x="1245" y="210"/>
                  </a:cubicBezTo>
                  <a:cubicBezTo>
                    <a:pt x="1211" y="188"/>
                    <a:pt x="1237" y="175"/>
                    <a:pt x="1203" y="186"/>
                  </a:cubicBezTo>
                  <a:cubicBezTo>
                    <a:pt x="1178" y="223"/>
                    <a:pt x="1174" y="195"/>
                    <a:pt x="1167" y="168"/>
                  </a:cubicBezTo>
                  <a:cubicBezTo>
                    <a:pt x="1157" y="170"/>
                    <a:pt x="1146" y="169"/>
                    <a:pt x="1137" y="174"/>
                  </a:cubicBezTo>
                  <a:cubicBezTo>
                    <a:pt x="1108" y="191"/>
                    <a:pt x="1136" y="244"/>
                    <a:pt x="1143" y="264"/>
                  </a:cubicBezTo>
                  <a:cubicBezTo>
                    <a:pt x="1147" y="276"/>
                    <a:pt x="1151" y="288"/>
                    <a:pt x="1155" y="300"/>
                  </a:cubicBezTo>
                  <a:cubicBezTo>
                    <a:pt x="1157" y="306"/>
                    <a:pt x="1161" y="318"/>
                    <a:pt x="1161" y="318"/>
                  </a:cubicBezTo>
                  <a:cubicBezTo>
                    <a:pt x="1136" y="326"/>
                    <a:pt x="1128" y="320"/>
                    <a:pt x="1107" y="306"/>
                  </a:cubicBezTo>
                  <a:cubicBezTo>
                    <a:pt x="1103" y="294"/>
                    <a:pt x="1099" y="282"/>
                    <a:pt x="1095" y="270"/>
                  </a:cubicBezTo>
                  <a:cubicBezTo>
                    <a:pt x="1093" y="264"/>
                    <a:pt x="1089" y="252"/>
                    <a:pt x="1089" y="252"/>
                  </a:cubicBezTo>
                  <a:cubicBezTo>
                    <a:pt x="1095" y="226"/>
                    <a:pt x="1109" y="217"/>
                    <a:pt x="1101" y="192"/>
                  </a:cubicBezTo>
                  <a:cubicBezTo>
                    <a:pt x="1103" y="186"/>
                    <a:pt x="1103" y="178"/>
                    <a:pt x="1107" y="174"/>
                  </a:cubicBezTo>
                  <a:cubicBezTo>
                    <a:pt x="1117" y="164"/>
                    <a:pt x="1143" y="150"/>
                    <a:pt x="1143" y="150"/>
                  </a:cubicBezTo>
                  <a:cubicBezTo>
                    <a:pt x="1147" y="144"/>
                    <a:pt x="1150" y="137"/>
                    <a:pt x="1155" y="132"/>
                  </a:cubicBezTo>
                  <a:cubicBezTo>
                    <a:pt x="1160" y="127"/>
                    <a:pt x="1169" y="126"/>
                    <a:pt x="1173" y="120"/>
                  </a:cubicBezTo>
                  <a:cubicBezTo>
                    <a:pt x="1180" y="109"/>
                    <a:pt x="1185" y="84"/>
                    <a:pt x="1185" y="84"/>
                  </a:cubicBezTo>
                  <a:cubicBezTo>
                    <a:pt x="1179" y="66"/>
                    <a:pt x="1173" y="48"/>
                    <a:pt x="1167" y="30"/>
                  </a:cubicBezTo>
                  <a:cubicBezTo>
                    <a:pt x="1165" y="24"/>
                    <a:pt x="1155" y="27"/>
                    <a:pt x="1149" y="24"/>
                  </a:cubicBezTo>
                  <a:cubicBezTo>
                    <a:pt x="1136" y="17"/>
                    <a:pt x="1113" y="0"/>
                    <a:pt x="1113" y="0"/>
                  </a:cubicBezTo>
                  <a:cubicBezTo>
                    <a:pt x="1061" y="17"/>
                    <a:pt x="1016" y="53"/>
                    <a:pt x="963" y="66"/>
                  </a:cubicBezTo>
                  <a:cubicBezTo>
                    <a:pt x="943" y="79"/>
                    <a:pt x="938" y="94"/>
                    <a:pt x="915" y="102"/>
                  </a:cubicBezTo>
                  <a:cubicBezTo>
                    <a:pt x="908" y="122"/>
                    <a:pt x="898" y="136"/>
                    <a:pt x="891" y="156"/>
                  </a:cubicBezTo>
                  <a:cubicBezTo>
                    <a:pt x="911" y="163"/>
                    <a:pt x="925" y="173"/>
                    <a:pt x="945" y="180"/>
                  </a:cubicBezTo>
                  <a:cubicBezTo>
                    <a:pt x="957" y="176"/>
                    <a:pt x="969" y="172"/>
                    <a:pt x="981" y="168"/>
                  </a:cubicBezTo>
                  <a:cubicBezTo>
                    <a:pt x="995" y="163"/>
                    <a:pt x="1005" y="204"/>
                    <a:pt x="1005" y="204"/>
                  </a:cubicBezTo>
                  <a:cubicBezTo>
                    <a:pt x="981" y="220"/>
                    <a:pt x="962" y="215"/>
                    <a:pt x="945" y="240"/>
                  </a:cubicBezTo>
                  <a:cubicBezTo>
                    <a:pt x="960" y="263"/>
                    <a:pt x="978" y="271"/>
                    <a:pt x="945" y="282"/>
                  </a:cubicBezTo>
                  <a:cubicBezTo>
                    <a:pt x="939" y="278"/>
                    <a:pt x="933" y="265"/>
                    <a:pt x="927" y="270"/>
                  </a:cubicBezTo>
                  <a:cubicBezTo>
                    <a:pt x="917" y="278"/>
                    <a:pt x="915" y="306"/>
                    <a:pt x="915" y="306"/>
                  </a:cubicBezTo>
                  <a:cubicBezTo>
                    <a:pt x="919" y="312"/>
                    <a:pt x="934" y="322"/>
                    <a:pt x="927" y="324"/>
                  </a:cubicBezTo>
                  <a:cubicBezTo>
                    <a:pt x="915" y="327"/>
                    <a:pt x="903" y="316"/>
                    <a:pt x="891" y="312"/>
                  </a:cubicBezTo>
                  <a:cubicBezTo>
                    <a:pt x="885" y="310"/>
                    <a:pt x="873" y="306"/>
                    <a:pt x="873" y="306"/>
                  </a:cubicBezTo>
                  <a:cubicBezTo>
                    <a:pt x="850" y="314"/>
                    <a:pt x="848" y="328"/>
                    <a:pt x="825" y="336"/>
                  </a:cubicBezTo>
                  <a:cubicBezTo>
                    <a:pt x="816" y="362"/>
                    <a:pt x="808" y="362"/>
                    <a:pt x="783" y="354"/>
                  </a:cubicBezTo>
                  <a:cubicBezTo>
                    <a:pt x="795" y="304"/>
                    <a:pt x="777" y="348"/>
                    <a:pt x="807" y="324"/>
                  </a:cubicBezTo>
                  <a:cubicBezTo>
                    <a:pt x="832" y="304"/>
                    <a:pt x="807" y="294"/>
                    <a:pt x="843" y="282"/>
                  </a:cubicBezTo>
                  <a:cubicBezTo>
                    <a:pt x="852" y="255"/>
                    <a:pt x="841" y="249"/>
                    <a:pt x="819" y="234"/>
                  </a:cubicBezTo>
                  <a:cubicBezTo>
                    <a:pt x="783" y="243"/>
                    <a:pt x="782" y="267"/>
                    <a:pt x="771" y="234"/>
                  </a:cubicBezTo>
                  <a:cubicBezTo>
                    <a:pt x="773" y="224"/>
                    <a:pt x="782" y="213"/>
                    <a:pt x="777" y="204"/>
                  </a:cubicBezTo>
                  <a:cubicBezTo>
                    <a:pt x="776" y="202"/>
                    <a:pt x="729" y="226"/>
                    <a:pt x="723" y="228"/>
                  </a:cubicBezTo>
                  <a:cubicBezTo>
                    <a:pt x="708" y="272"/>
                    <a:pt x="708" y="252"/>
                    <a:pt x="717" y="288"/>
                  </a:cubicBezTo>
                  <a:cubicBezTo>
                    <a:pt x="713" y="329"/>
                    <a:pt x="721" y="381"/>
                    <a:pt x="675" y="396"/>
                  </a:cubicBezTo>
                  <a:cubicBezTo>
                    <a:pt x="675" y="397"/>
                    <a:pt x="689" y="434"/>
                    <a:pt x="675" y="438"/>
                  </a:cubicBezTo>
                  <a:cubicBezTo>
                    <a:pt x="668" y="440"/>
                    <a:pt x="664" y="429"/>
                    <a:pt x="657" y="426"/>
                  </a:cubicBezTo>
                  <a:cubicBezTo>
                    <a:pt x="645" y="421"/>
                    <a:pt x="633" y="418"/>
                    <a:pt x="621" y="414"/>
                  </a:cubicBezTo>
                  <a:cubicBezTo>
                    <a:pt x="607" y="409"/>
                    <a:pt x="585" y="390"/>
                    <a:pt x="585" y="390"/>
                  </a:cubicBezTo>
                  <a:cubicBezTo>
                    <a:pt x="574" y="357"/>
                    <a:pt x="572" y="343"/>
                    <a:pt x="543" y="324"/>
                  </a:cubicBezTo>
                  <a:cubicBezTo>
                    <a:pt x="537" y="307"/>
                    <a:pt x="540" y="286"/>
                    <a:pt x="531" y="270"/>
                  </a:cubicBezTo>
                  <a:cubicBezTo>
                    <a:pt x="528" y="265"/>
                    <a:pt x="484" y="259"/>
                    <a:pt x="477" y="258"/>
                  </a:cubicBezTo>
                  <a:cubicBezTo>
                    <a:pt x="438" y="232"/>
                    <a:pt x="390" y="230"/>
                    <a:pt x="351" y="204"/>
                  </a:cubicBezTo>
                  <a:cubicBezTo>
                    <a:pt x="339" y="208"/>
                    <a:pt x="323" y="211"/>
                    <a:pt x="315" y="222"/>
                  </a:cubicBezTo>
                  <a:cubicBezTo>
                    <a:pt x="294" y="248"/>
                    <a:pt x="328" y="235"/>
                    <a:pt x="291" y="252"/>
                  </a:cubicBezTo>
                  <a:cubicBezTo>
                    <a:pt x="279" y="257"/>
                    <a:pt x="255" y="264"/>
                    <a:pt x="255" y="264"/>
                  </a:cubicBezTo>
                  <a:cubicBezTo>
                    <a:pt x="251" y="258"/>
                    <a:pt x="250" y="248"/>
                    <a:pt x="243" y="246"/>
                  </a:cubicBezTo>
                  <a:cubicBezTo>
                    <a:pt x="233" y="243"/>
                    <a:pt x="223" y="250"/>
                    <a:pt x="213" y="252"/>
                  </a:cubicBezTo>
                  <a:cubicBezTo>
                    <a:pt x="197" y="254"/>
                    <a:pt x="181" y="256"/>
                    <a:pt x="165" y="258"/>
                  </a:cubicBezTo>
                  <a:cubicBezTo>
                    <a:pt x="132" y="247"/>
                    <a:pt x="103" y="245"/>
                    <a:pt x="69" y="252"/>
                  </a:cubicBezTo>
                  <a:cubicBezTo>
                    <a:pt x="50" y="281"/>
                    <a:pt x="59" y="263"/>
                    <a:pt x="45" y="306"/>
                  </a:cubicBezTo>
                  <a:cubicBezTo>
                    <a:pt x="43" y="312"/>
                    <a:pt x="31" y="316"/>
                    <a:pt x="27" y="312"/>
                  </a:cubicBezTo>
                  <a:cubicBezTo>
                    <a:pt x="23" y="308"/>
                    <a:pt x="35" y="304"/>
                    <a:pt x="39" y="300"/>
                  </a:cubicBezTo>
                  <a:close/>
                </a:path>
              </a:pathLst>
            </a:custGeom>
            <a:gradFill rotWithShape="0">
              <a:gsLst>
                <a:gs pos="0">
                  <a:srgbClr val="FFCC99"/>
                </a:gs>
                <a:gs pos="100000">
                  <a:srgbClr val="FFFFFF"/>
                </a:gs>
              </a:gsLst>
              <a:lin ang="5400000" scaled="1"/>
            </a:gradFill>
            <a:ln w="63500">
              <a:solidFill>
                <a:srgbClr val="000000"/>
              </a:solidFill>
              <a:round/>
              <a:headEnd/>
              <a:tailEnd/>
            </a:ln>
          </p:spPr>
          <p:txBody>
            <a:bodyPr/>
            <a:lstStyle/>
            <a:p>
              <a:endParaRPr lang="en-IN"/>
            </a:p>
          </p:txBody>
        </p:sp>
        <p:sp>
          <p:nvSpPr>
            <p:cNvPr id="6172" name="Freeform 19"/>
            <p:cNvSpPr>
              <a:spLocks/>
            </p:cNvSpPr>
            <p:nvPr/>
          </p:nvSpPr>
          <p:spPr bwMode="auto">
            <a:xfrm>
              <a:off x="575" y="2208"/>
              <a:ext cx="855" cy="896"/>
            </a:xfrm>
            <a:custGeom>
              <a:avLst/>
              <a:gdLst>
                <a:gd name="T0" fmla="*/ 1 w 1636"/>
                <a:gd name="T1" fmla="*/ 1 h 1758"/>
                <a:gd name="T2" fmla="*/ 1 w 1636"/>
                <a:gd name="T3" fmla="*/ 1 h 1758"/>
                <a:gd name="T4" fmla="*/ 1 w 1636"/>
                <a:gd name="T5" fmla="*/ 1 h 1758"/>
                <a:gd name="T6" fmla="*/ 1 w 1636"/>
                <a:gd name="T7" fmla="*/ 1 h 1758"/>
                <a:gd name="T8" fmla="*/ 1 w 1636"/>
                <a:gd name="T9" fmla="*/ 1 h 1758"/>
                <a:gd name="T10" fmla="*/ 1 w 1636"/>
                <a:gd name="T11" fmla="*/ 1 h 1758"/>
                <a:gd name="T12" fmla="*/ 1 w 1636"/>
                <a:gd name="T13" fmla="*/ 1 h 1758"/>
                <a:gd name="T14" fmla="*/ 1 w 1636"/>
                <a:gd name="T15" fmla="*/ 1 h 1758"/>
                <a:gd name="T16" fmla="*/ 1 w 1636"/>
                <a:gd name="T17" fmla="*/ 1 h 1758"/>
                <a:gd name="T18" fmla="*/ 1 w 1636"/>
                <a:gd name="T19" fmla="*/ 1 h 1758"/>
                <a:gd name="T20" fmla="*/ 1 w 1636"/>
                <a:gd name="T21" fmla="*/ 1 h 1758"/>
                <a:gd name="T22" fmla="*/ 1 w 1636"/>
                <a:gd name="T23" fmla="*/ 1 h 1758"/>
                <a:gd name="T24" fmla="*/ 1 w 1636"/>
                <a:gd name="T25" fmla="*/ 1 h 1758"/>
                <a:gd name="T26" fmla="*/ 1 w 1636"/>
                <a:gd name="T27" fmla="*/ 1 h 1758"/>
                <a:gd name="T28" fmla="*/ 1 w 1636"/>
                <a:gd name="T29" fmla="*/ 1 h 1758"/>
                <a:gd name="T30" fmla="*/ 1 w 1636"/>
                <a:gd name="T31" fmla="*/ 1 h 1758"/>
                <a:gd name="T32" fmla="*/ 1 w 1636"/>
                <a:gd name="T33" fmla="*/ 1 h 1758"/>
                <a:gd name="T34" fmla="*/ 1 w 1636"/>
                <a:gd name="T35" fmla="*/ 1 h 1758"/>
                <a:gd name="T36" fmla="*/ 1 w 1636"/>
                <a:gd name="T37" fmla="*/ 1 h 1758"/>
                <a:gd name="T38" fmla="*/ 1 w 1636"/>
                <a:gd name="T39" fmla="*/ 1 h 1758"/>
                <a:gd name="T40" fmla="*/ 1 w 1636"/>
                <a:gd name="T41" fmla="*/ 1 h 1758"/>
                <a:gd name="T42" fmla="*/ 1 w 1636"/>
                <a:gd name="T43" fmla="*/ 1 h 1758"/>
                <a:gd name="T44" fmla="*/ 1 w 1636"/>
                <a:gd name="T45" fmla="*/ 1 h 1758"/>
                <a:gd name="T46" fmla="*/ 1 w 1636"/>
                <a:gd name="T47" fmla="*/ 1 h 1758"/>
                <a:gd name="T48" fmla="*/ 1 w 1636"/>
                <a:gd name="T49" fmla="*/ 1 h 1758"/>
                <a:gd name="T50" fmla="*/ 1 w 1636"/>
                <a:gd name="T51" fmla="*/ 1 h 1758"/>
                <a:gd name="T52" fmla="*/ 1 w 1636"/>
                <a:gd name="T53" fmla="*/ 1 h 1758"/>
                <a:gd name="T54" fmla="*/ 1 w 1636"/>
                <a:gd name="T55" fmla="*/ 1 h 1758"/>
                <a:gd name="T56" fmla="*/ 1 w 1636"/>
                <a:gd name="T57" fmla="*/ 1 h 1758"/>
                <a:gd name="T58" fmla="*/ 1 w 1636"/>
                <a:gd name="T59" fmla="*/ 1 h 1758"/>
                <a:gd name="T60" fmla="*/ 1 w 1636"/>
                <a:gd name="T61" fmla="*/ 1 h 1758"/>
                <a:gd name="T62" fmla="*/ 1 w 1636"/>
                <a:gd name="T63" fmla="*/ 1 h 1758"/>
                <a:gd name="T64" fmla="*/ 1 w 1636"/>
                <a:gd name="T65" fmla="*/ 1 h 1758"/>
                <a:gd name="T66" fmla="*/ 1 w 1636"/>
                <a:gd name="T67" fmla="*/ 1 h 1758"/>
                <a:gd name="T68" fmla="*/ 1 w 1636"/>
                <a:gd name="T69" fmla="*/ 1 h 1758"/>
                <a:gd name="T70" fmla="*/ 1 w 1636"/>
                <a:gd name="T71" fmla="*/ 1 h 1758"/>
                <a:gd name="T72" fmla="*/ 1 w 1636"/>
                <a:gd name="T73" fmla="*/ 1 h 1758"/>
                <a:gd name="T74" fmla="*/ 1 w 1636"/>
                <a:gd name="T75" fmla="*/ 1 h 1758"/>
                <a:gd name="T76" fmla="*/ 1 w 1636"/>
                <a:gd name="T77" fmla="*/ 1 h 1758"/>
                <a:gd name="T78" fmla="*/ 1 w 1636"/>
                <a:gd name="T79" fmla="*/ 1 h 1758"/>
                <a:gd name="T80" fmla="*/ 1 w 1636"/>
                <a:gd name="T81" fmla="*/ 1 h 1758"/>
                <a:gd name="T82" fmla="*/ 1 w 1636"/>
                <a:gd name="T83" fmla="*/ 1 h 1758"/>
                <a:gd name="T84" fmla="*/ 1 w 1636"/>
                <a:gd name="T85" fmla="*/ 1 h 1758"/>
                <a:gd name="T86" fmla="*/ 1 w 1636"/>
                <a:gd name="T87" fmla="*/ 1 h 1758"/>
                <a:gd name="T88" fmla="*/ 1 w 1636"/>
                <a:gd name="T89" fmla="*/ 1 h 1758"/>
                <a:gd name="T90" fmla="*/ 1 w 1636"/>
                <a:gd name="T91" fmla="*/ 1 h 1758"/>
                <a:gd name="T92" fmla="*/ 1 w 1636"/>
                <a:gd name="T93" fmla="*/ 1 h 1758"/>
                <a:gd name="T94" fmla="*/ 1 w 1636"/>
                <a:gd name="T95" fmla="*/ 1 h 1758"/>
                <a:gd name="T96" fmla="*/ 1 w 1636"/>
                <a:gd name="T97" fmla="*/ 1 h 1758"/>
                <a:gd name="T98" fmla="*/ 1 w 1636"/>
                <a:gd name="T99" fmla="*/ 1 h 1758"/>
                <a:gd name="T100" fmla="*/ 1 w 1636"/>
                <a:gd name="T101" fmla="*/ 1 h 17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36"/>
                <a:gd name="T154" fmla="*/ 0 h 1758"/>
                <a:gd name="T155" fmla="*/ 1636 w 1636"/>
                <a:gd name="T156" fmla="*/ 1758 h 17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36" h="1758">
                  <a:moveTo>
                    <a:pt x="1504" y="1656"/>
                  </a:moveTo>
                  <a:cubicBezTo>
                    <a:pt x="1509" y="1620"/>
                    <a:pt x="1525" y="1602"/>
                    <a:pt x="1516" y="1572"/>
                  </a:cubicBezTo>
                  <a:cubicBezTo>
                    <a:pt x="1512" y="1560"/>
                    <a:pt x="1508" y="1548"/>
                    <a:pt x="1504" y="1536"/>
                  </a:cubicBezTo>
                  <a:cubicBezTo>
                    <a:pt x="1502" y="1530"/>
                    <a:pt x="1498" y="1518"/>
                    <a:pt x="1498" y="1518"/>
                  </a:cubicBezTo>
                  <a:cubicBezTo>
                    <a:pt x="1504" y="1514"/>
                    <a:pt x="1511" y="1512"/>
                    <a:pt x="1516" y="1506"/>
                  </a:cubicBezTo>
                  <a:cubicBezTo>
                    <a:pt x="1520" y="1501"/>
                    <a:pt x="1517" y="1492"/>
                    <a:pt x="1522" y="1488"/>
                  </a:cubicBezTo>
                  <a:cubicBezTo>
                    <a:pt x="1532" y="1481"/>
                    <a:pt x="1547" y="1483"/>
                    <a:pt x="1558" y="1476"/>
                  </a:cubicBezTo>
                  <a:cubicBezTo>
                    <a:pt x="1582" y="1460"/>
                    <a:pt x="1608" y="1453"/>
                    <a:pt x="1636" y="1446"/>
                  </a:cubicBezTo>
                  <a:cubicBezTo>
                    <a:pt x="1624" y="1438"/>
                    <a:pt x="1612" y="1430"/>
                    <a:pt x="1600" y="1422"/>
                  </a:cubicBezTo>
                  <a:cubicBezTo>
                    <a:pt x="1594" y="1418"/>
                    <a:pt x="1582" y="1410"/>
                    <a:pt x="1582" y="1410"/>
                  </a:cubicBezTo>
                  <a:cubicBezTo>
                    <a:pt x="1590" y="1371"/>
                    <a:pt x="1604" y="1372"/>
                    <a:pt x="1576" y="1344"/>
                  </a:cubicBezTo>
                  <a:cubicBezTo>
                    <a:pt x="1578" y="1338"/>
                    <a:pt x="1578" y="1330"/>
                    <a:pt x="1582" y="1326"/>
                  </a:cubicBezTo>
                  <a:cubicBezTo>
                    <a:pt x="1586" y="1322"/>
                    <a:pt x="1597" y="1326"/>
                    <a:pt x="1600" y="1320"/>
                  </a:cubicBezTo>
                  <a:cubicBezTo>
                    <a:pt x="1609" y="1302"/>
                    <a:pt x="1583" y="1298"/>
                    <a:pt x="1576" y="1296"/>
                  </a:cubicBezTo>
                  <a:cubicBezTo>
                    <a:pt x="1565" y="1264"/>
                    <a:pt x="1575" y="1282"/>
                    <a:pt x="1534" y="1254"/>
                  </a:cubicBezTo>
                  <a:cubicBezTo>
                    <a:pt x="1522" y="1246"/>
                    <a:pt x="1498" y="1230"/>
                    <a:pt x="1498" y="1230"/>
                  </a:cubicBezTo>
                  <a:cubicBezTo>
                    <a:pt x="1488" y="1271"/>
                    <a:pt x="1484" y="1253"/>
                    <a:pt x="1450" y="1242"/>
                  </a:cubicBezTo>
                  <a:cubicBezTo>
                    <a:pt x="1424" y="1203"/>
                    <a:pt x="1450" y="1209"/>
                    <a:pt x="1396" y="1200"/>
                  </a:cubicBezTo>
                  <a:cubicBezTo>
                    <a:pt x="1353" y="1172"/>
                    <a:pt x="1353" y="1180"/>
                    <a:pt x="1306" y="1164"/>
                  </a:cubicBezTo>
                  <a:cubicBezTo>
                    <a:pt x="1276" y="1119"/>
                    <a:pt x="1270" y="1106"/>
                    <a:pt x="1216" y="1092"/>
                  </a:cubicBezTo>
                  <a:cubicBezTo>
                    <a:pt x="1196" y="1087"/>
                    <a:pt x="1162" y="1062"/>
                    <a:pt x="1162" y="1062"/>
                  </a:cubicBezTo>
                  <a:cubicBezTo>
                    <a:pt x="1168" y="1011"/>
                    <a:pt x="1171" y="972"/>
                    <a:pt x="1216" y="942"/>
                  </a:cubicBezTo>
                  <a:cubicBezTo>
                    <a:pt x="1230" y="920"/>
                    <a:pt x="1244" y="922"/>
                    <a:pt x="1258" y="900"/>
                  </a:cubicBezTo>
                  <a:cubicBezTo>
                    <a:pt x="1256" y="894"/>
                    <a:pt x="1252" y="888"/>
                    <a:pt x="1252" y="882"/>
                  </a:cubicBezTo>
                  <a:cubicBezTo>
                    <a:pt x="1252" y="876"/>
                    <a:pt x="1262" y="868"/>
                    <a:pt x="1258" y="864"/>
                  </a:cubicBezTo>
                  <a:cubicBezTo>
                    <a:pt x="1251" y="857"/>
                    <a:pt x="1238" y="861"/>
                    <a:pt x="1228" y="858"/>
                  </a:cubicBezTo>
                  <a:cubicBezTo>
                    <a:pt x="1192" y="848"/>
                    <a:pt x="1199" y="851"/>
                    <a:pt x="1174" y="834"/>
                  </a:cubicBezTo>
                  <a:cubicBezTo>
                    <a:pt x="1143" y="788"/>
                    <a:pt x="1132" y="770"/>
                    <a:pt x="1078" y="756"/>
                  </a:cubicBezTo>
                  <a:cubicBezTo>
                    <a:pt x="1057" y="742"/>
                    <a:pt x="1049" y="736"/>
                    <a:pt x="1024" y="744"/>
                  </a:cubicBezTo>
                  <a:cubicBezTo>
                    <a:pt x="1013" y="711"/>
                    <a:pt x="1014" y="676"/>
                    <a:pt x="1006" y="642"/>
                  </a:cubicBezTo>
                  <a:cubicBezTo>
                    <a:pt x="1001" y="622"/>
                    <a:pt x="989" y="608"/>
                    <a:pt x="982" y="588"/>
                  </a:cubicBezTo>
                  <a:cubicBezTo>
                    <a:pt x="1035" y="553"/>
                    <a:pt x="1026" y="607"/>
                    <a:pt x="1060" y="630"/>
                  </a:cubicBezTo>
                  <a:cubicBezTo>
                    <a:pt x="1085" y="592"/>
                    <a:pt x="1095" y="628"/>
                    <a:pt x="1108" y="588"/>
                  </a:cubicBezTo>
                  <a:cubicBezTo>
                    <a:pt x="1100" y="540"/>
                    <a:pt x="1106" y="564"/>
                    <a:pt x="1090" y="516"/>
                  </a:cubicBezTo>
                  <a:cubicBezTo>
                    <a:pt x="1085" y="502"/>
                    <a:pt x="1054" y="492"/>
                    <a:pt x="1054" y="492"/>
                  </a:cubicBezTo>
                  <a:cubicBezTo>
                    <a:pt x="1072" y="465"/>
                    <a:pt x="1075" y="462"/>
                    <a:pt x="1060" y="432"/>
                  </a:cubicBezTo>
                  <a:cubicBezTo>
                    <a:pt x="1062" y="422"/>
                    <a:pt x="1058" y="408"/>
                    <a:pt x="1066" y="402"/>
                  </a:cubicBezTo>
                  <a:cubicBezTo>
                    <a:pt x="1072" y="398"/>
                    <a:pt x="1077" y="413"/>
                    <a:pt x="1084" y="414"/>
                  </a:cubicBezTo>
                  <a:cubicBezTo>
                    <a:pt x="1094" y="416"/>
                    <a:pt x="1114" y="400"/>
                    <a:pt x="1120" y="396"/>
                  </a:cubicBezTo>
                  <a:cubicBezTo>
                    <a:pt x="1124" y="390"/>
                    <a:pt x="1132" y="385"/>
                    <a:pt x="1132" y="378"/>
                  </a:cubicBezTo>
                  <a:cubicBezTo>
                    <a:pt x="1132" y="365"/>
                    <a:pt x="1120" y="342"/>
                    <a:pt x="1120" y="342"/>
                  </a:cubicBezTo>
                  <a:cubicBezTo>
                    <a:pt x="1136" y="331"/>
                    <a:pt x="1174" y="318"/>
                    <a:pt x="1174" y="318"/>
                  </a:cubicBezTo>
                  <a:cubicBezTo>
                    <a:pt x="1185" y="302"/>
                    <a:pt x="1198" y="264"/>
                    <a:pt x="1198" y="264"/>
                  </a:cubicBezTo>
                  <a:cubicBezTo>
                    <a:pt x="1196" y="246"/>
                    <a:pt x="1195" y="228"/>
                    <a:pt x="1192" y="210"/>
                  </a:cubicBezTo>
                  <a:cubicBezTo>
                    <a:pt x="1191" y="204"/>
                    <a:pt x="1191" y="196"/>
                    <a:pt x="1186" y="192"/>
                  </a:cubicBezTo>
                  <a:cubicBezTo>
                    <a:pt x="1176" y="185"/>
                    <a:pt x="1162" y="184"/>
                    <a:pt x="1150" y="180"/>
                  </a:cubicBezTo>
                  <a:cubicBezTo>
                    <a:pt x="1144" y="178"/>
                    <a:pt x="1132" y="174"/>
                    <a:pt x="1132" y="174"/>
                  </a:cubicBezTo>
                  <a:cubicBezTo>
                    <a:pt x="1109" y="182"/>
                    <a:pt x="1066" y="177"/>
                    <a:pt x="1042" y="180"/>
                  </a:cubicBezTo>
                  <a:cubicBezTo>
                    <a:pt x="1013" y="190"/>
                    <a:pt x="1003" y="213"/>
                    <a:pt x="976" y="222"/>
                  </a:cubicBezTo>
                  <a:cubicBezTo>
                    <a:pt x="956" y="219"/>
                    <a:pt x="930" y="224"/>
                    <a:pt x="916" y="210"/>
                  </a:cubicBezTo>
                  <a:cubicBezTo>
                    <a:pt x="910" y="204"/>
                    <a:pt x="915" y="192"/>
                    <a:pt x="910" y="186"/>
                  </a:cubicBezTo>
                  <a:cubicBezTo>
                    <a:pt x="901" y="175"/>
                    <a:pt x="882" y="178"/>
                    <a:pt x="868" y="174"/>
                  </a:cubicBezTo>
                  <a:cubicBezTo>
                    <a:pt x="840" y="133"/>
                    <a:pt x="858" y="143"/>
                    <a:pt x="826" y="132"/>
                  </a:cubicBezTo>
                  <a:cubicBezTo>
                    <a:pt x="819" y="112"/>
                    <a:pt x="823" y="111"/>
                    <a:pt x="802" y="102"/>
                  </a:cubicBezTo>
                  <a:cubicBezTo>
                    <a:pt x="790" y="97"/>
                    <a:pt x="766" y="90"/>
                    <a:pt x="766" y="90"/>
                  </a:cubicBezTo>
                  <a:cubicBezTo>
                    <a:pt x="757" y="64"/>
                    <a:pt x="745" y="44"/>
                    <a:pt x="736" y="18"/>
                  </a:cubicBezTo>
                  <a:cubicBezTo>
                    <a:pt x="734" y="12"/>
                    <a:pt x="724" y="15"/>
                    <a:pt x="718" y="12"/>
                  </a:cubicBezTo>
                  <a:cubicBezTo>
                    <a:pt x="712" y="9"/>
                    <a:pt x="706" y="4"/>
                    <a:pt x="700" y="0"/>
                  </a:cubicBezTo>
                  <a:cubicBezTo>
                    <a:pt x="646" y="9"/>
                    <a:pt x="592" y="29"/>
                    <a:pt x="538" y="42"/>
                  </a:cubicBezTo>
                  <a:cubicBezTo>
                    <a:pt x="520" y="47"/>
                    <a:pt x="502" y="54"/>
                    <a:pt x="484" y="60"/>
                  </a:cubicBezTo>
                  <a:cubicBezTo>
                    <a:pt x="478" y="62"/>
                    <a:pt x="466" y="66"/>
                    <a:pt x="466" y="66"/>
                  </a:cubicBezTo>
                  <a:cubicBezTo>
                    <a:pt x="460" y="72"/>
                    <a:pt x="453" y="77"/>
                    <a:pt x="448" y="84"/>
                  </a:cubicBezTo>
                  <a:cubicBezTo>
                    <a:pt x="439" y="95"/>
                    <a:pt x="424" y="120"/>
                    <a:pt x="424" y="120"/>
                  </a:cubicBezTo>
                  <a:cubicBezTo>
                    <a:pt x="433" y="156"/>
                    <a:pt x="437" y="142"/>
                    <a:pt x="466" y="162"/>
                  </a:cubicBezTo>
                  <a:cubicBezTo>
                    <a:pt x="503" y="137"/>
                    <a:pt x="491" y="160"/>
                    <a:pt x="514" y="180"/>
                  </a:cubicBezTo>
                  <a:cubicBezTo>
                    <a:pt x="525" y="189"/>
                    <a:pt x="550" y="204"/>
                    <a:pt x="550" y="204"/>
                  </a:cubicBezTo>
                  <a:cubicBezTo>
                    <a:pt x="554" y="217"/>
                    <a:pt x="567" y="227"/>
                    <a:pt x="568" y="240"/>
                  </a:cubicBezTo>
                  <a:cubicBezTo>
                    <a:pt x="570" y="258"/>
                    <a:pt x="557" y="277"/>
                    <a:pt x="562" y="294"/>
                  </a:cubicBezTo>
                  <a:cubicBezTo>
                    <a:pt x="564" y="301"/>
                    <a:pt x="587" y="282"/>
                    <a:pt x="580" y="282"/>
                  </a:cubicBezTo>
                  <a:cubicBezTo>
                    <a:pt x="567" y="282"/>
                    <a:pt x="544" y="294"/>
                    <a:pt x="544" y="294"/>
                  </a:cubicBezTo>
                  <a:cubicBezTo>
                    <a:pt x="531" y="314"/>
                    <a:pt x="516" y="319"/>
                    <a:pt x="508" y="342"/>
                  </a:cubicBezTo>
                  <a:cubicBezTo>
                    <a:pt x="526" y="395"/>
                    <a:pt x="512" y="393"/>
                    <a:pt x="502" y="444"/>
                  </a:cubicBezTo>
                  <a:cubicBezTo>
                    <a:pt x="504" y="454"/>
                    <a:pt x="505" y="464"/>
                    <a:pt x="508" y="474"/>
                  </a:cubicBezTo>
                  <a:cubicBezTo>
                    <a:pt x="528" y="548"/>
                    <a:pt x="512" y="527"/>
                    <a:pt x="598" y="534"/>
                  </a:cubicBezTo>
                  <a:cubicBezTo>
                    <a:pt x="627" y="553"/>
                    <a:pt x="614" y="539"/>
                    <a:pt x="628" y="582"/>
                  </a:cubicBezTo>
                  <a:cubicBezTo>
                    <a:pt x="637" y="608"/>
                    <a:pt x="688" y="609"/>
                    <a:pt x="706" y="612"/>
                  </a:cubicBezTo>
                  <a:cubicBezTo>
                    <a:pt x="673" y="634"/>
                    <a:pt x="635" y="654"/>
                    <a:pt x="598" y="666"/>
                  </a:cubicBezTo>
                  <a:cubicBezTo>
                    <a:pt x="584" y="708"/>
                    <a:pt x="574" y="698"/>
                    <a:pt x="604" y="708"/>
                  </a:cubicBezTo>
                  <a:cubicBezTo>
                    <a:pt x="620" y="756"/>
                    <a:pt x="567" y="769"/>
                    <a:pt x="538" y="798"/>
                  </a:cubicBezTo>
                  <a:cubicBezTo>
                    <a:pt x="535" y="807"/>
                    <a:pt x="524" y="862"/>
                    <a:pt x="508" y="870"/>
                  </a:cubicBezTo>
                  <a:cubicBezTo>
                    <a:pt x="497" y="875"/>
                    <a:pt x="484" y="874"/>
                    <a:pt x="472" y="876"/>
                  </a:cubicBezTo>
                  <a:cubicBezTo>
                    <a:pt x="466" y="894"/>
                    <a:pt x="465" y="914"/>
                    <a:pt x="454" y="930"/>
                  </a:cubicBezTo>
                  <a:cubicBezTo>
                    <a:pt x="446" y="942"/>
                    <a:pt x="435" y="952"/>
                    <a:pt x="430" y="966"/>
                  </a:cubicBezTo>
                  <a:cubicBezTo>
                    <a:pt x="428" y="972"/>
                    <a:pt x="428" y="979"/>
                    <a:pt x="424" y="984"/>
                  </a:cubicBezTo>
                  <a:cubicBezTo>
                    <a:pt x="407" y="1006"/>
                    <a:pt x="366" y="1009"/>
                    <a:pt x="340" y="1014"/>
                  </a:cubicBezTo>
                  <a:cubicBezTo>
                    <a:pt x="320" y="1034"/>
                    <a:pt x="311" y="1061"/>
                    <a:pt x="298" y="1086"/>
                  </a:cubicBezTo>
                  <a:cubicBezTo>
                    <a:pt x="295" y="1092"/>
                    <a:pt x="297" y="1100"/>
                    <a:pt x="292" y="1104"/>
                  </a:cubicBezTo>
                  <a:cubicBezTo>
                    <a:pt x="276" y="1115"/>
                    <a:pt x="254" y="1117"/>
                    <a:pt x="238" y="1128"/>
                  </a:cubicBezTo>
                  <a:cubicBezTo>
                    <a:pt x="193" y="1122"/>
                    <a:pt x="176" y="1111"/>
                    <a:pt x="136" y="1098"/>
                  </a:cubicBezTo>
                  <a:cubicBezTo>
                    <a:pt x="136" y="1098"/>
                    <a:pt x="97" y="1107"/>
                    <a:pt x="94" y="1110"/>
                  </a:cubicBezTo>
                  <a:cubicBezTo>
                    <a:pt x="90" y="1114"/>
                    <a:pt x="92" y="1123"/>
                    <a:pt x="88" y="1128"/>
                  </a:cubicBezTo>
                  <a:cubicBezTo>
                    <a:pt x="83" y="1134"/>
                    <a:pt x="76" y="1136"/>
                    <a:pt x="70" y="1140"/>
                  </a:cubicBezTo>
                  <a:cubicBezTo>
                    <a:pt x="59" y="1172"/>
                    <a:pt x="64" y="1190"/>
                    <a:pt x="34" y="1200"/>
                  </a:cubicBezTo>
                  <a:cubicBezTo>
                    <a:pt x="0" y="1251"/>
                    <a:pt x="18" y="1256"/>
                    <a:pt x="70" y="1266"/>
                  </a:cubicBezTo>
                  <a:cubicBezTo>
                    <a:pt x="71" y="1279"/>
                    <a:pt x="68" y="1341"/>
                    <a:pt x="82" y="1368"/>
                  </a:cubicBezTo>
                  <a:cubicBezTo>
                    <a:pt x="92" y="1387"/>
                    <a:pt x="130" y="1410"/>
                    <a:pt x="130" y="1410"/>
                  </a:cubicBezTo>
                  <a:cubicBezTo>
                    <a:pt x="143" y="1448"/>
                    <a:pt x="147" y="1486"/>
                    <a:pt x="160" y="1524"/>
                  </a:cubicBezTo>
                  <a:cubicBezTo>
                    <a:pt x="172" y="1520"/>
                    <a:pt x="184" y="1508"/>
                    <a:pt x="196" y="1512"/>
                  </a:cubicBezTo>
                  <a:cubicBezTo>
                    <a:pt x="226" y="1522"/>
                    <a:pt x="256" y="1527"/>
                    <a:pt x="286" y="1536"/>
                  </a:cubicBezTo>
                  <a:cubicBezTo>
                    <a:pt x="332" y="1549"/>
                    <a:pt x="275" y="1533"/>
                    <a:pt x="322" y="1554"/>
                  </a:cubicBezTo>
                  <a:cubicBezTo>
                    <a:pt x="347" y="1565"/>
                    <a:pt x="374" y="1569"/>
                    <a:pt x="400" y="1578"/>
                  </a:cubicBezTo>
                  <a:cubicBezTo>
                    <a:pt x="388" y="1613"/>
                    <a:pt x="409" y="1639"/>
                    <a:pt x="424" y="1668"/>
                  </a:cubicBezTo>
                  <a:cubicBezTo>
                    <a:pt x="427" y="1674"/>
                    <a:pt x="425" y="1682"/>
                    <a:pt x="430" y="1686"/>
                  </a:cubicBezTo>
                  <a:cubicBezTo>
                    <a:pt x="440" y="1693"/>
                    <a:pt x="454" y="1694"/>
                    <a:pt x="466" y="1698"/>
                  </a:cubicBezTo>
                  <a:cubicBezTo>
                    <a:pt x="480" y="1703"/>
                    <a:pt x="502" y="1722"/>
                    <a:pt x="502" y="1722"/>
                  </a:cubicBezTo>
                  <a:cubicBezTo>
                    <a:pt x="514" y="1758"/>
                    <a:pt x="529" y="1742"/>
                    <a:pt x="538" y="1716"/>
                  </a:cubicBezTo>
                  <a:cubicBezTo>
                    <a:pt x="526" y="1680"/>
                    <a:pt x="530" y="1712"/>
                    <a:pt x="550" y="1692"/>
                  </a:cubicBezTo>
                  <a:cubicBezTo>
                    <a:pt x="560" y="1682"/>
                    <a:pt x="574" y="1656"/>
                    <a:pt x="574" y="1656"/>
                  </a:cubicBezTo>
                  <a:cubicBezTo>
                    <a:pt x="570" y="1644"/>
                    <a:pt x="566" y="1632"/>
                    <a:pt x="562" y="1620"/>
                  </a:cubicBezTo>
                  <a:cubicBezTo>
                    <a:pt x="560" y="1614"/>
                    <a:pt x="556" y="1602"/>
                    <a:pt x="556" y="1602"/>
                  </a:cubicBezTo>
                  <a:cubicBezTo>
                    <a:pt x="561" y="1586"/>
                    <a:pt x="562" y="1569"/>
                    <a:pt x="568" y="1554"/>
                  </a:cubicBezTo>
                  <a:cubicBezTo>
                    <a:pt x="571" y="1547"/>
                    <a:pt x="577" y="1542"/>
                    <a:pt x="580" y="1536"/>
                  </a:cubicBezTo>
                  <a:cubicBezTo>
                    <a:pt x="583" y="1530"/>
                    <a:pt x="584" y="1524"/>
                    <a:pt x="586" y="1518"/>
                  </a:cubicBezTo>
                  <a:cubicBezTo>
                    <a:pt x="598" y="1522"/>
                    <a:pt x="618" y="1518"/>
                    <a:pt x="622" y="1530"/>
                  </a:cubicBezTo>
                  <a:cubicBezTo>
                    <a:pt x="624" y="1536"/>
                    <a:pt x="624" y="1544"/>
                    <a:pt x="628" y="1548"/>
                  </a:cubicBezTo>
                  <a:cubicBezTo>
                    <a:pt x="639" y="1559"/>
                    <a:pt x="673" y="1561"/>
                    <a:pt x="688" y="1566"/>
                  </a:cubicBezTo>
                  <a:cubicBezTo>
                    <a:pt x="698" y="1597"/>
                    <a:pt x="685" y="1593"/>
                    <a:pt x="658" y="1602"/>
                  </a:cubicBezTo>
                  <a:cubicBezTo>
                    <a:pt x="644" y="1645"/>
                    <a:pt x="635" y="1631"/>
                    <a:pt x="664" y="1650"/>
                  </a:cubicBezTo>
                  <a:cubicBezTo>
                    <a:pt x="696" y="1639"/>
                    <a:pt x="699" y="1636"/>
                    <a:pt x="706" y="1602"/>
                  </a:cubicBezTo>
                  <a:cubicBezTo>
                    <a:pt x="733" y="1607"/>
                    <a:pt x="753" y="1616"/>
                    <a:pt x="778" y="1608"/>
                  </a:cubicBezTo>
                  <a:cubicBezTo>
                    <a:pt x="780" y="1596"/>
                    <a:pt x="790" y="1531"/>
                    <a:pt x="808" y="1584"/>
                  </a:cubicBezTo>
                  <a:cubicBezTo>
                    <a:pt x="810" y="1578"/>
                    <a:pt x="816" y="1572"/>
                    <a:pt x="814" y="1566"/>
                  </a:cubicBezTo>
                  <a:cubicBezTo>
                    <a:pt x="809" y="1554"/>
                    <a:pt x="771" y="1556"/>
                    <a:pt x="802" y="1530"/>
                  </a:cubicBezTo>
                  <a:cubicBezTo>
                    <a:pt x="812" y="1522"/>
                    <a:pt x="826" y="1522"/>
                    <a:pt x="838" y="1518"/>
                  </a:cubicBezTo>
                  <a:cubicBezTo>
                    <a:pt x="844" y="1516"/>
                    <a:pt x="856" y="1512"/>
                    <a:pt x="856" y="1512"/>
                  </a:cubicBezTo>
                  <a:cubicBezTo>
                    <a:pt x="868" y="1476"/>
                    <a:pt x="839" y="1490"/>
                    <a:pt x="808" y="1482"/>
                  </a:cubicBezTo>
                  <a:cubicBezTo>
                    <a:pt x="796" y="1479"/>
                    <a:pt x="784" y="1474"/>
                    <a:pt x="772" y="1470"/>
                  </a:cubicBezTo>
                  <a:cubicBezTo>
                    <a:pt x="766" y="1468"/>
                    <a:pt x="754" y="1464"/>
                    <a:pt x="754" y="1464"/>
                  </a:cubicBezTo>
                  <a:cubicBezTo>
                    <a:pt x="750" y="1452"/>
                    <a:pt x="746" y="1440"/>
                    <a:pt x="742" y="1428"/>
                  </a:cubicBezTo>
                  <a:cubicBezTo>
                    <a:pt x="740" y="1422"/>
                    <a:pt x="771" y="1393"/>
                    <a:pt x="772" y="1392"/>
                  </a:cubicBezTo>
                  <a:cubicBezTo>
                    <a:pt x="808" y="1368"/>
                    <a:pt x="845" y="1358"/>
                    <a:pt x="886" y="1344"/>
                  </a:cubicBezTo>
                  <a:cubicBezTo>
                    <a:pt x="905" y="1338"/>
                    <a:pt x="921" y="1326"/>
                    <a:pt x="940" y="1320"/>
                  </a:cubicBezTo>
                  <a:cubicBezTo>
                    <a:pt x="946" y="1318"/>
                    <a:pt x="958" y="1314"/>
                    <a:pt x="958" y="1314"/>
                  </a:cubicBezTo>
                  <a:cubicBezTo>
                    <a:pt x="1023" y="1323"/>
                    <a:pt x="1005" y="1316"/>
                    <a:pt x="1036" y="1362"/>
                  </a:cubicBezTo>
                  <a:cubicBezTo>
                    <a:pt x="1031" y="1398"/>
                    <a:pt x="1032" y="1433"/>
                    <a:pt x="994" y="1446"/>
                  </a:cubicBezTo>
                  <a:cubicBezTo>
                    <a:pt x="988" y="1452"/>
                    <a:pt x="981" y="1457"/>
                    <a:pt x="976" y="1464"/>
                  </a:cubicBezTo>
                  <a:cubicBezTo>
                    <a:pt x="967" y="1475"/>
                    <a:pt x="952" y="1500"/>
                    <a:pt x="952" y="1500"/>
                  </a:cubicBezTo>
                  <a:cubicBezTo>
                    <a:pt x="955" y="1540"/>
                    <a:pt x="941" y="1588"/>
                    <a:pt x="982" y="1602"/>
                  </a:cubicBezTo>
                  <a:cubicBezTo>
                    <a:pt x="1026" y="1668"/>
                    <a:pt x="1026" y="1591"/>
                    <a:pt x="988" y="1566"/>
                  </a:cubicBezTo>
                  <a:cubicBezTo>
                    <a:pt x="978" y="1528"/>
                    <a:pt x="978" y="1487"/>
                    <a:pt x="1012" y="1464"/>
                  </a:cubicBezTo>
                  <a:cubicBezTo>
                    <a:pt x="1018" y="1468"/>
                    <a:pt x="1025" y="1471"/>
                    <a:pt x="1030" y="1476"/>
                  </a:cubicBezTo>
                  <a:cubicBezTo>
                    <a:pt x="1035" y="1481"/>
                    <a:pt x="1035" y="1493"/>
                    <a:pt x="1042" y="1494"/>
                  </a:cubicBezTo>
                  <a:cubicBezTo>
                    <a:pt x="1055" y="1496"/>
                    <a:pt x="1078" y="1482"/>
                    <a:pt x="1078" y="1482"/>
                  </a:cubicBezTo>
                  <a:cubicBezTo>
                    <a:pt x="1085" y="1493"/>
                    <a:pt x="1091" y="1509"/>
                    <a:pt x="1108" y="1506"/>
                  </a:cubicBezTo>
                  <a:cubicBezTo>
                    <a:pt x="1115" y="1505"/>
                    <a:pt x="1119" y="1497"/>
                    <a:pt x="1126" y="1494"/>
                  </a:cubicBezTo>
                  <a:cubicBezTo>
                    <a:pt x="1138" y="1489"/>
                    <a:pt x="1162" y="1482"/>
                    <a:pt x="1162" y="1482"/>
                  </a:cubicBezTo>
                  <a:cubicBezTo>
                    <a:pt x="1207" y="1497"/>
                    <a:pt x="1153" y="1475"/>
                    <a:pt x="1192" y="1506"/>
                  </a:cubicBezTo>
                  <a:cubicBezTo>
                    <a:pt x="1198" y="1511"/>
                    <a:pt x="1239" y="1518"/>
                    <a:pt x="1240" y="1518"/>
                  </a:cubicBezTo>
                  <a:cubicBezTo>
                    <a:pt x="1246" y="1522"/>
                    <a:pt x="1251" y="1530"/>
                    <a:pt x="1258" y="1530"/>
                  </a:cubicBezTo>
                  <a:cubicBezTo>
                    <a:pt x="1271" y="1530"/>
                    <a:pt x="1294" y="1518"/>
                    <a:pt x="1294" y="1518"/>
                  </a:cubicBezTo>
                  <a:cubicBezTo>
                    <a:pt x="1329" y="1527"/>
                    <a:pt x="1360" y="1540"/>
                    <a:pt x="1390" y="1560"/>
                  </a:cubicBezTo>
                  <a:cubicBezTo>
                    <a:pt x="1407" y="1586"/>
                    <a:pt x="1411" y="1608"/>
                    <a:pt x="1438" y="1626"/>
                  </a:cubicBezTo>
                  <a:cubicBezTo>
                    <a:pt x="1454" y="1675"/>
                    <a:pt x="1437" y="1664"/>
                    <a:pt x="1492" y="1656"/>
                  </a:cubicBezTo>
                  <a:cubicBezTo>
                    <a:pt x="1507" y="1633"/>
                    <a:pt x="1504" y="1631"/>
                    <a:pt x="1504" y="1656"/>
                  </a:cubicBezTo>
                  <a:close/>
                </a:path>
              </a:pathLst>
            </a:custGeom>
            <a:gradFill rotWithShape="0">
              <a:gsLst>
                <a:gs pos="0">
                  <a:srgbClr val="5E9EFF"/>
                </a:gs>
                <a:gs pos="39999">
                  <a:srgbClr val="85C2FF"/>
                </a:gs>
                <a:gs pos="70000">
                  <a:srgbClr val="C4D6EB"/>
                </a:gs>
                <a:gs pos="100000">
                  <a:srgbClr val="FFEBFA"/>
                </a:gs>
              </a:gsLst>
              <a:lin ang="5400000"/>
            </a:gradFill>
            <a:ln w="63500">
              <a:solidFill>
                <a:srgbClr val="000000"/>
              </a:solidFill>
              <a:round/>
              <a:headEnd/>
              <a:tailEnd/>
            </a:ln>
          </p:spPr>
          <p:txBody>
            <a:bodyPr/>
            <a:lstStyle/>
            <a:p>
              <a:endParaRPr lang="en-IN"/>
            </a:p>
          </p:txBody>
        </p:sp>
        <p:sp>
          <p:nvSpPr>
            <p:cNvPr id="6173" name="Freeform 20"/>
            <p:cNvSpPr>
              <a:spLocks/>
            </p:cNvSpPr>
            <p:nvPr/>
          </p:nvSpPr>
          <p:spPr bwMode="auto">
            <a:xfrm>
              <a:off x="1739" y="2673"/>
              <a:ext cx="401" cy="489"/>
            </a:xfrm>
            <a:custGeom>
              <a:avLst/>
              <a:gdLst>
                <a:gd name="T0" fmla="*/ 0 w 810"/>
                <a:gd name="T1" fmla="*/ 1 h 960"/>
                <a:gd name="T2" fmla="*/ 0 w 810"/>
                <a:gd name="T3" fmla="*/ 1 h 960"/>
                <a:gd name="T4" fmla="*/ 0 w 810"/>
                <a:gd name="T5" fmla="*/ 1 h 960"/>
                <a:gd name="T6" fmla="*/ 0 w 810"/>
                <a:gd name="T7" fmla="*/ 1 h 960"/>
                <a:gd name="T8" fmla="*/ 0 w 810"/>
                <a:gd name="T9" fmla="*/ 1 h 960"/>
                <a:gd name="T10" fmla="*/ 0 w 810"/>
                <a:gd name="T11" fmla="*/ 1 h 960"/>
                <a:gd name="T12" fmla="*/ 0 w 810"/>
                <a:gd name="T13" fmla="*/ 1 h 960"/>
                <a:gd name="T14" fmla="*/ 0 w 810"/>
                <a:gd name="T15" fmla="*/ 1 h 960"/>
                <a:gd name="T16" fmla="*/ 0 w 810"/>
                <a:gd name="T17" fmla="*/ 1 h 960"/>
                <a:gd name="T18" fmla="*/ 0 w 810"/>
                <a:gd name="T19" fmla="*/ 1 h 960"/>
                <a:gd name="T20" fmla="*/ 0 w 810"/>
                <a:gd name="T21" fmla="*/ 1 h 960"/>
                <a:gd name="T22" fmla="*/ 0 w 810"/>
                <a:gd name="T23" fmla="*/ 1 h 960"/>
                <a:gd name="T24" fmla="*/ 0 w 810"/>
                <a:gd name="T25" fmla="*/ 1 h 960"/>
                <a:gd name="T26" fmla="*/ 0 w 810"/>
                <a:gd name="T27" fmla="*/ 1 h 960"/>
                <a:gd name="T28" fmla="*/ 0 w 810"/>
                <a:gd name="T29" fmla="*/ 1 h 960"/>
                <a:gd name="T30" fmla="*/ 0 w 810"/>
                <a:gd name="T31" fmla="*/ 1 h 960"/>
                <a:gd name="T32" fmla="*/ 0 w 810"/>
                <a:gd name="T33" fmla="*/ 1 h 960"/>
                <a:gd name="T34" fmla="*/ 0 w 810"/>
                <a:gd name="T35" fmla="*/ 1 h 960"/>
                <a:gd name="T36" fmla="*/ 0 w 810"/>
                <a:gd name="T37" fmla="*/ 0 h 960"/>
                <a:gd name="T38" fmla="*/ 0 w 810"/>
                <a:gd name="T39" fmla="*/ 1 h 960"/>
                <a:gd name="T40" fmla="*/ 0 w 810"/>
                <a:gd name="T41" fmla="*/ 1 h 960"/>
                <a:gd name="T42" fmla="*/ 0 w 810"/>
                <a:gd name="T43" fmla="*/ 1 h 960"/>
                <a:gd name="T44" fmla="*/ 0 w 810"/>
                <a:gd name="T45" fmla="*/ 1 h 960"/>
                <a:gd name="T46" fmla="*/ 0 w 810"/>
                <a:gd name="T47" fmla="*/ 1 h 960"/>
                <a:gd name="T48" fmla="*/ 0 w 810"/>
                <a:gd name="T49" fmla="*/ 1 h 960"/>
                <a:gd name="T50" fmla="*/ 0 w 810"/>
                <a:gd name="T51" fmla="*/ 1 h 960"/>
                <a:gd name="T52" fmla="*/ 0 w 810"/>
                <a:gd name="T53" fmla="*/ 1 h 960"/>
                <a:gd name="T54" fmla="*/ 0 w 810"/>
                <a:gd name="T55" fmla="*/ 1 h 960"/>
                <a:gd name="T56" fmla="*/ 0 w 810"/>
                <a:gd name="T57" fmla="*/ 1 h 960"/>
                <a:gd name="T58" fmla="*/ 0 w 810"/>
                <a:gd name="T59" fmla="*/ 1 h 960"/>
                <a:gd name="T60" fmla="*/ 0 w 810"/>
                <a:gd name="T61" fmla="*/ 1 h 960"/>
                <a:gd name="T62" fmla="*/ 0 w 810"/>
                <a:gd name="T63" fmla="*/ 1 h 960"/>
                <a:gd name="T64" fmla="*/ 0 w 810"/>
                <a:gd name="T65" fmla="*/ 1 h 960"/>
                <a:gd name="T66" fmla="*/ 0 w 810"/>
                <a:gd name="T67" fmla="*/ 1 h 960"/>
                <a:gd name="T68" fmla="*/ 0 w 810"/>
                <a:gd name="T69" fmla="*/ 1 h 960"/>
                <a:gd name="T70" fmla="*/ 0 w 810"/>
                <a:gd name="T71" fmla="*/ 1 h 960"/>
                <a:gd name="T72" fmla="*/ 0 w 810"/>
                <a:gd name="T73" fmla="*/ 1 h 960"/>
                <a:gd name="T74" fmla="*/ 0 w 810"/>
                <a:gd name="T75" fmla="*/ 1 h 960"/>
                <a:gd name="T76" fmla="*/ 0 w 810"/>
                <a:gd name="T77" fmla="*/ 1 h 960"/>
                <a:gd name="T78" fmla="*/ 0 w 810"/>
                <a:gd name="T79" fmla="*/ 1 h 960"/>
                <a:gd name="T80" fmla="*/ 0 w 810"/>
                <a:gd name="T81" fmla="*/ 1 h 960"/>
                <a:gd name="T82" fmla="*/ 0 w 810"/>
                <a:gd name="T83" fmla="*/ 1 h 960"/>
                <a:gd name="T84" fmla="*/ 0 w 810"/>
                <a:gd name="T85" fmla="*/ 1 h 960"/>
                <a:gd name="T86" fmla="*/ 0 w 810"/>
                <a:gd name="T87" fmla="*/ 1 h 960"/>
                <a:gd name="T88" fmla="*/ 0 w 810"/>
                <a:gd name="T89" fmla="*/ 1 h 960"/>
                <a:gd name="T90" fmla="*/ 0 w 810"/>
                <a:gd name="T91" fmla="*/ 1 h 960"/>
                <a:gd name="T92" fmla="*/ 0 w 810"/>
                <a:gd name="T93" fmla="*/ 1 h 960"/>
                <a:gd name="T94" fmla="*/ 0 w 810"/>
                <a:gd name="T95" fmla="*/ 1 h 960"/>
                <a:gd name="T96" fmla="*/ 0 w 810"/>
                <a:gd name="T97" fmla="*/ 1 h 960"/>
                <a:gd name="T98" fmla="*/ 0 w 810"/>
                <a:gd name="T99" fmla="*/ 1 h 960"/>
                <a:gd name="T100" fmla="*/ 0 w 810"/>
                <a:gd name="T101" fmla="*/ 1 h 960"/>
                <a:gd name="T102" fmla="*/ 0 w 810"/>
                <a:gd name="T103" fmla="*/ 1 h 960"/>
                <a:gd name="T104" fmla="*/ 0 w 810"/>
                <a:gd name="T105" fmla="*/ 1 h 960"/>
                <a:gd name="T106" fmla="*/ 0 w 810"/>
                <a:gd name="T107" fmla="*/ 1 h 960"/>
                <a:gd name="T108" fmla="*/ 0 w 810"/>
                <a:gd name="T109" fmla="*/ 1 h 960"/>
                <a:gd name="T110" fmla="*/ 0 w 810"/>
                <a:gd name="T111" fmla="*/ 1 h 960"/>
                <a:gd name="T112" fmla="*/ 0 w 810"/>
                <a:gd name="T113" fmla="*/ 1 h 960"/>
                <a:gd name="T114" fmla="*/ 0 w 810"/>
                <a:gd name="T115" fmla="*/ 1 h 960"/>
                <a:gd name="T116" fmla="*/ 0 w 810"/>
                <a:gd name="T117" fmla="*/ 1 h 960"/>
                <a:gd name="T118" fmla="*/ 0 w 810"/>
                <a:gd name="T119" fmla="*/ 1 h 960"/>
                <a:gd name="T120" fmla="*/ 0 w 810"/>
                <a:gd name="T121" fmla="*/ 1 h 960"/>
                <a:gd name="T122" fmla="*/ 0 w 810"/>
                <a:gd name="T123" fmla="*/ 1 h 9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10"/>
                <a:gd name="T187" fmla="*/ 0 h 960"/>
                <a:gd name="T188" fmla="*/ 810 w 810"/>
                <a:gd name="T189" fmla="*/ 960 h 9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10" h="960">
                  <a:moveTo>
                    <a:pt x="12" y="414"/>
                  </a:moveTo>
                  <a:cubicBezTo>
                    <a:pt x="18" y="410"/>
                    <a:pt x="25" y="407"/>
                    <a:pt x="30" y="402"/>
                  </a:cubicBezTo>
                  <a:cubicBezTo>
                    <a:pt x="39" y="391"/>
                    <a:pt x="54" y="366"/>
                    <a:pt x="54" y="366"/>
                  </a:cubicBezTo>
                  <a:cubicBezTo>
                    <a:pt x="129" y="391"/>
                    <a:pt x="194" y="359"/>
                    <a:pt x="264" y="342"/>
                  </a:cubicBezTo>
                  <a:cubicBezTo>
                    <a:pt x="276" y="306"/>
                    <a:pt x="272" y="338"/>
                    <a:pt x="252" y="318"/>
                  </a:cubicBezTo>
                  <a:cubicBezTo>
                    <a:pt x="220" y="286"/>
                    <a:pt x="276" y="310"/>
                    <a:pt x="228" y="294"/>
                  </a:cubicBezTo>
                  <a:cubicBezTo>
                    <a:pt x="224" y="288"/>
                    <a:pt x="221" y="281"/>
                    <a:pt x="216" y="276"/>
                  </a:cubicBezTo>
                  <a:cubicBezTo>
                    <a:pt x="211" y="271"/>
                    <a:pt x="201" y="271"/>
                    <a:pt x="198" y="264"/>
                  </a:cubicBezTo>
                  <a:cubicBezTo>
                    <a:pt x="192" y="250"/>
                    <a:pt x="215" y="238"/>
                    <a:pt x="222" y="234"/>
                  </a:cubicBezTo>
                  <a:cubicBezTo>
                    <a:pt x="247" y="222"/>
                    <a:pt x="296" y="223"/>
                    <a:pt x="312" y="222"/>
                  </a:cubicBezTo>
                  <a:cubicBezTo>
                    <a:pt x="321" y="186"/>
                    <a:pt x="325" y="200"/>
                    <a:pt x="354" y="180"/>
                  </a:cubicBezTo>
                  <a:cubicBezTo>
                    <a:pt x="377" y="146"/>
                    <a:pt x="349" y="118"/>
                    <a:pt x="390" y="132"/>
                  </a:cubicBezTo>
                  <a:cubicBezTo>
                    <a:pt x="404" y="128"/>
                    <a:pt x="422" y="127"/>
                    <a:pt x="432" y="114"/>
                  </a:cubicBezTo>
                  <a:cubicBezTo>
                    <a:pt x="449" y="93"/>
                    <a:pt x="437" y="87"/>
                    <a:pt x="468" y="66"/>
                  </a:cubicBezTo>
                  <a:cubicBezTo>
                    <a:pt x="470" y="60"/>
                    <a:pt x="470" y="52"/>
                    <a:pt x="474" y="48"/>
                  </a:cubicBezTo>
                  <a:cubicBezTo>
                    <a:pt x="487" y="35"/>
                    <a:pt x="497" y="45"/>
                    <a:pt x="510" y="48"/>
                  </a:cubicBezTo>
                  <a:cubicBezTo>
                    <a:pt x="537" y="54"/>
                    <a:pt x="562" y="57"/>
                    <a:pt x="588" y="66"/>
                  </a:cubicBezTo>
                  <a:cubicBezTo>
                    <a:pt x="604" y="55"/>
                    <a:pt x="612" y="52"/>
                    <a:pt x="624" y="36"/>
                  </a:cubicBezTo>
                  <a:cubicBezTo>
                    <a:pt x="633" y="25"/>
                    <a:pt x="648" y="0"/>
                    <a:pt x="648" y="0"/>
                  </a:cubicBezTo>
                  <a:cubicBezTo>
                    <a:pt x="672" y="8"/>
                    <a:pt x="676" y="18"/>
                    <a:pt x="684" y="42"/>
                  </a:cubicBezTo>
                  <a:cubicBezTo>
                    <a:pt x="672" y="79"/>
                    <a:pt x="677" y="42"/>
                    <a:pt x="696" y="72"/>
                  </a:cubicBezTo>
                  <a:cubicBezTo>
                    <a:pt x="703" y="83"/>
                    <a:pt x="708" y="108"/>
                    <a:pt x="708" y="108"/>
                  </a:cubicBezTo>
                  <a:cubicBezTo>
                    <a:pt x="688" y="168"/>
                    <a:pt x="733" y="141"/>
                    <a:pt x="768" y="132"/>
                  </a:cubicBezTo>
                  <a:cubicBezTo>
                    <a:pt x="803" y="144"/>
                    <a:pt x="803" y="147"/>
                    <a:pt x="810" y="186"/>
                  </a:cubicBezTo>
                  <a:cubicBezTo>
                    <a:pt x="808" y="192"/>
                    <a:pt x="808" y="200"/>
                    <a:pt x="804" y="204"/>
                  </a:cubicBezTo>
                  <a:cubicBezTo>
                    <a:pt x="794" y="214"/>
                    <a:pt x="768" y="228"/>
                    <a:pt x="768" y="228"/>
                  </a:cubicBezTo>
                  <a:cubicBezTo>
                    <a:pt x="783" y="272"/>
                    <a:pt x="783" y="252"/>
                    <a:pt x="774" y="288"/>
                  </a:cubicBezTo>
                  <a:cubicBezTo>
                    <a:pt x="762" y="284"/>
                    <a:pt x="750" y="280"/>
                    <a:pt x="738" y="276"/>
                  </a:cubicBezTo>
                  <a:cubicBezTo>
                    <a:pt x="732" y="274"/>
                    <a:pt x="720" y="270"/>
                    <a:pt x="720" y="270"/>
                  </a:cubicBezTo>
                  <a:cubicBezTo>
                    <a:pt x="707" y="274"/>
                    <a:pt x="694" y="277"/>
                    <a:pt x="684" y="288"/>
                  </a:cubicBezTo>
                  <a:cubicBezTo>
                    <a:pt x="675" y="299"/>
                    <a:pt x="672" y="316"/>
                    <a:pt x="660" y="324"/>
                  </a:cubicBezTo>
                  <a:cubicBezTo>
                    <a:pt x="642" y="336"/>
                    <a:pt x="624" y="348"/>
                    <a:pt x="606" y="360"/>
                  </a:cubicBezTo>
                  <a:cubicBezTo>
                    <a:pt x="600" y="364"/>
                    <a:pt x="588" y="372"/>
                    <a:pt x="588" y="372"/>
                  </a:cubicBezTo>
                  <a:cubicBezTo>
                    <a:pt x="586" y="386"/>
                    <a:pt x="579" y="400"/>
                    <a:pt x="582" y="414"/>
                  </a:cubicBezTo>
                  <a:cubicBezTo>
                    <a:pt x="585" y="428"/>
                    <a:pt x="606" y="450"/>
                    <a:pt x="606" y="450"/>
                  </a:cubicBezTo>
                  <a:cubicBezTo>
                    <a:pt x="604" y="458"/>
                    <a:pt x="605" y="468"/>
                    <a:pt x="600" y="474"/>
                  </a:cubicBezTo>
                  <a:cubicBezTo>
                    <a:pt x="591" y="485"/>
                    <a:pt x="564" y="498"/>
                    <a:pt x="564" y="498"/>
                  </a:cubicBezTo>
                  <a:cubicBezTo>
                    <a:pt x="554" y="529"/>
                    <a:pt x="538" y="522"/>
                    <a:pt x="558" y="552"/>
                  </a:cubicBezTo>
                  <a:cubicBezTo>
                    <a:pt x="551" y="606"/>
                    <a:pt x="542" y="610"/>
                    <a:pt x="522" y="654"/>
                  </a:cubicBezTo>
                  <a:cubicBezTo>
                    <a:pt x="507" y="689"/>
                    <a:pt x="515" y="701"/>
                    <a:pt x="486" y="720"/>
                  </a:cubicBezTo>
                  <a:cubicBezTo>
                    <a:pt x="469" y="714"/>
                    <a:pt x="449" y="705"/>
                    <a:pt x="432" y="720"/>
                  </a:cubicBezTo>
                  <a:cubicBezTo>
                    <a:pt x="422" y="728"/>
                    <a:pt x="420" y="756"/>
                    <a:pt x="420" y="756"/>
                  </a:cubicBezTo>
                  <a:cubicBezTo>
                    <a:pt x="416" y="798"/>
                    <a:pt x="413" y="908"/>
                    <a:pt x="396" y="942"/>
                  </a:cubicBezTo>
                  <a:cubicBezTo>
                    <a:pt x="391" y="951"/>
                    <a:pt x="369" y="957"/>
                    <a:pt x="360" y="960"/>
                  </a:cubicBezTo>
                  <a:cubicBezTo>
                    <a:pt x="334" y="921"/>
                    <a:pt x="321" y="878"/>
                    <a:pt x="306" y="834"/>
                  </a:cubicBezTo>
                  <a:cubicBezTo>
                    <a:pt x="308" y="820"/>
                    <a:pt x="319" y="771"/>
                    <a:pt x="306" y="756"/>
                  </a:cubicBezTo>
                  <a:cubicBezTo>
                    <a:pt x="298" y="746"/>
                    <a:pt x="270" y="744"/>
                    <a:pt x="270" y="744"/>
                  </a:cubicBezTo>
                  <a:cubicBezTo>
                    <a:pt x="262" y="769"/>
                    <a:pt x="277" y="814"/>
                    <a:pt x="252" y="822"/>
                  </a:cubicBezTo>
                  <a:cubicBezTo>
                    <a:pt x="240" y="826"/>
                    <a:pt x="216" y="834"/>
                    <a:pt x="216" y="834"/>
                  </a:cubicBezTo>
                  <a:cubicBezTo>
                    <a:pt x="195" y="820"/>
                    <a:pt x="182" y="810"/>
                    <a:pt x="174" y="786"/>
                  </a:cubicBezTo>
                  <a:cubicBezTo>
                    <a:pt x="184" y="727"/>
                    <a:pt x="191" y="699"/>
                    <a:pt x="252" y="684"/>
                  </a:cubicBezTo>
                  <a:cubicBezTo>
                    <a:pt x="277" y="667"/>
                    <a:pt x="279" y="646"/>
                    <a:pt x="288" y="618"/>
                  </a:cubicBezTo>
                  <a:cubicBezTo>
                    <a:pt x="292" y="606"/>
                    <a:pt x="300" y="582"/>
                    <a:pt x="300" y="582"/>
                  </a:cubicBezTo>
                  <a:cubicBezTo>
                    <a:pt x="282" y="576"/>
                    <a:pt x="264" y="570"/>
                    <a:pt x="246" y="564"/>
                  </a:cubicBezTo>
                  <a:cubicBezTo>
                    <a:pt x="240" y="562"/>
                    <a:pt x="228" y="558"/>
                    <a:pt x="228" y="558"/>
                  </a:cubicBezTo>
                  <a:cubicBezTo>
                    <a:pt x="190" y="615"/>
                    <a:pt x="162" y="586"/>
                    <a:pt x="78" y="582"/>
                  </a:cubicBezTo>
                  <a:cubicBezTo>
                    <a:pt x="58" y="575"/>
                    <a:pt x="44" y="565"/>
                    <a:pt x="24" y="558"/>
                  </a:cubicBezTo>
                  <a:cubicBezTo>
                    <a:pt x="7" y="508"/>
                    <a:pt x="33" y="588"/>
                    <a:pt x="12" y="498"/>
                  </a:cubicBezTo>
                  <a:cubicBezTo>
                    <a:pt x="9" y="486"/>
                    <a:pt x="0" y="462"/>
                    <a:pt x="0" y="462"/>
                  </a:cubicBezTo>
                  <a:cubicBezTo>
                    <a:pt x="2" y="452"/>
                    <a:pt x="3" y="442"/>
                    <a:pt x="6" y="432"/>
                  </a:cubicBezTo>
                  <a:cubicBezTo>
                    <a:pt x="9" y="420"/>
                    <a:pt x="14" y="408"/>
                    <a:pt x="18" y="396"/>
                  </a:cubicBezTo>
                  <a:cubicBezTo>
                    <a:pt x="20" y="390"/>
                    <a:pt x="14" y="408"/>
                    <a:pt x="12" y="414"/>
                  </a:cubicBezTo>
                  <a:close/>
                </a:path>
              </a:pathLst>
            </a:custGeom>
            <a:gradFill rotWithShape="0">
              <a:gsLst>
                <a:gs pos="0">
                  <a:srgbClr val="ABF0F7"/>
                </a:gs>
                <a:gs pos="100000">
                  <a:srgbClr val="CCFF99"/>
                </a:gs>
              </a:gsLst>
              <a:lin ang="5400000" scaled="1"/>
            </a:gradFill>
            <a:ln w="63500">
              <a:solidFill>
                <a:srgbClr val="000000"/>
              </a:solidFill>
              <a:round/>
              <a:headEnd/>
              <a:tailEnd/>
            </a:ln>
          </p:spPr>
          <p:txBody>
            <a:bodyPr/>
            <a:lstStyle/>
            <a:p>
              <a:endParaRPr lang="en-IN"/>
            </a:p>
          </p:txBody>
        </p:sp>
      </p:grpSp>
      <p:sp>
        <p:nvSpPr>
          <p:cNvPr id="6150" name="Text Box 21"/>
          <p:cNvSpPr txBox="1">
            <a:spLocks noChangeArrowheads="1"/>
          </p:cNvSpPr>
          <p:nvPr/>
        </p:nvSpPr>
        <p:spPr bwMode="auto">
          <a:xfrm>
            <a:off x="6975475" y="1644650"/>
            <a:ext cx="1101725"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r>
              <a:rPr lang="en-US" sz="1600" dirty="0">
                <a:solidFill>
                  <a:srgbClr val="FF0000"/>
                </a:solidFill>
                <a:latin typeface="Century Gothic" pitchFamily="34" charset="0"/>
                <a:cs typeface="Arial" charset="0"/>
              </a:rPr>
              <a:t>NEW Grid</a:t>
            </a:r>
          </a:p>
        </p:txBody>
      </p:sp>
      <p:sp>
        <p:nvSpPr>
          <p:cNvPr id="6151" name="Text Box 22"/>
          <p:cNvSpPr txBox="1">
            <a:spLocks noChangeArrowheads="1"/>
          </p:cNvSpPr>
          <p:nvPr/>
        </p:nvSpPr>
        <p:spPr bwMode="auto">
          <a:xfrm>
            <a:off x="7115175" y="2389188"/>
            <a:ext cx="657225"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r>
              <a:rPr lang="en-US" sz="1400">
                <a:solidFill>
                  <a:srgbClr val="000000"/>
                </a:solidFill>
                <a:latin typeface="Century Gothic" pitchFamily="34" charset="0"/>
                <a:cs typeface="Arial" charset="0"/>
              </a:rPr>
              <a:t>South</a:t>
            </a:r>
          </a:p>
          <a:p>
            <a:r>
              <a:rPr lang="en-US" sz="1400">
                <a:solidFill>
                  <a:srgbClr val="000000"/>
                </a:solidFill>
                <a:latin typeface="Century Gothic" pitchFamily="34" charset="0"/>
                <a:cs typeface="Arial" charset="0"/>
              </a:rPr>
              <a:t>Grid</a:t>
            </a:r>
          </a:p>
        </p:txBody>
      </p:sp>
      <p:sp>
        <p:nvSpPr>
          <p:cNvPr id="6152" name="Text Box 23"/>
          <p:cNvSpPr txBox="1">
            <a:spLocks noChangeArrowheads="1"/>
          </p:cNvSpPr>
          <p:nvPr/>
        </p:nvSpPr>
        <p:spPr bwMode="auto">
          <a:xfrm>
            <a:off x="477838" y="5486400"/>
            <a:ext cx="66516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r>
              <a:rPr lang="en-US" sz="1400">
                <a:solidFill>
                  <a:srgbClr val="000000"/>
                </a:solidFill>
                <a:latin typeface="Century Gothic" pitchFamily="34" charset="0"/>
                <a:cs typeface="Arial" charset="0"/>
              </a:rPr>
              <a:t>South</a:t>
            </a:r>
          </a:p>
        </p:txBody>
      </p:sp>
      <p:sp>
        <p:nvSpPr>
          <p:cNvPr id="6153" name="Text Box 24"/>
          <p:cNvSpPr txBox="1">
            <a:spLocks noChangeArrowheads="1"/>
          </p:cNvSpPr>
          <p:nvPr/>
        </p:nvSpPr>
        <p:spPr bwMode="auto">
          <a:xfrm>
            <a:off x="438150" y="4997450"/>
            <a:ext cx="6635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r>
              <a:rPr lang="en-US" sz="1600">
                <a:solidFill>
                  <a:srgbClr val="000000"/>
                </a:solidFill>
                <a:latin typeface="Century Gothic" pitchFamily="34" charset="0"/>
                <a:cs typeface="Arial" charset="0"/>
              </a:rPr>
              <a:t>West</a:t>
            </a:r>
          </a:p>
        </p:txBody>
      </p:sp>
      <p:sp>
        <p:nvSpPr>
          <p:cNvPr id="6154" name="Text Box 25"/>
          <p:cNvSpPr txBox="1">
            <a:spLocks noChangeArrowheads="1"/>
          </p:cNvSpPr>
          <p:nvPr/>
        </p:nvSpPr>
        <p:spPr bwMode="auto">
          <a:xfrm>
            <a:off x="414338" y="4387850"/>
            <a:ext cx="72866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r>
              <a:rPr lang="en-US" sz="1600">
                <a:solidFill>
                  <a:srgbClr val="000000"/>
                </a:solidFill>
                <a:latin typeface="Century Gothic" pitchFamily="34" charset="0"/>
                <a:cs typeface="Arial" charset="0"/>
              </a:rPr>
              <a:t>North</a:t>
            </a:r>
          </a:p>
        </p:txBody>
      </p:sp>
      <p:sp>
        <p:nvSpPr>
          <p:cNvPr id="6155" name="Text Box 26"/>
          <p:cNvSpPr txBox="1">
            <a:spLocks noChangeArrowheads="1"/>
          </p:cNvSpPr>
          <p:nvPr/>
        </p:nvSpPr>
        <p:spPr bwMode="auto">
          <a:xfrm>
            <a:off x="1222375" y="4819650"/>
            <a:ext cx="530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r>
              <a:rPr lang="en-US" sz="1400">
                <a:solidFill>
                  <a:schemeClr val="tx1"/>
                </a:solidFill>
                <a:latin typeface="Century Gothic" pitchFamily="34" charset="0"/>
                <a:cs typeface="Arial" charset="0"/>
              </a:rPr>
              <a:t>East</a:t>
            </a:r>
          </a:p>
        </p:txBody>
      </p:sp>
      <p:sp>
        <p:nvSpPr>
          <p:cNvPr id="6156" name="Text Box 27"/>
          <p:cNvSpPr txBox="1">
            <a:spLocks noChangeArrowheads="1"/>
          </p:cNvSpPr>
          <p:nvPr/>
        </p:nvSpPr>
        <p:spPr bwMode="auto">
          <a:xfrm>
            <a:off x="1752600" y="5334000"/>
            <a:ext cx="10668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r>
              <a:rPr lang="en-US" sz="1400">
                <a:solidFill>
                  <a:srgbClr val="000000"/>
                </a:solidFill>
                <a:latin typeface="Century Gothic" pitchFamily="34" charset="0"/>
                <a:cs typeface="Arial" charset="0"/>
              </a:rPr>
              <a:t>Northeast</a:t>
            </a:r>
          </a:p>
        </p:txBody>
      </p:sp>
      <p:sp>
        <p:nvSpPr>
          <p:cNvPr id="6157" name="Line 28"/>
          <p:cNvSpPr>
            <a:spLocks noChangeShapeType="1"/>
          </p:cNvSpPr>
          <p:nvPr/>
        </p:nvSpPr>
        <p:spPr bwMode="auto">
          <a:xfrm flipH="1" flipV="1">
            <a:off x="2209800" y="4876800"/>
            <a:ext cx="152400" cy="457200"/>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a:lstStyle/>
          <a:p>
            <a:endParaRPr lang="en-IN"/>
          </a:p>
        </p:txBody>
      </p:sp>
      <p:sp>
        <p:nvSpPr>
          <p:cNvPr id="6158" name="AutoShape 29"/>
          <p:cNvSpPr>
            <a:spLocks noChangeArrowheads="1"/>
          </p:cNvSpPr>
          <p:nvPr/>
        </p:nvSpPr>
        <p:spPr bwMode="auto">
          <a:xfrm>
            <a:off x="1116013" y="6021388"/>
            <a:ext cx="2209800" cy="609600"/>
          </a:xfrm>
          <a:prstGeom prst="roundRect">
            <a:avLst>
              <a:gd name="adj" fmla="val 16667"/>
            </a:avLst>
          </a:prstGeom>
          <a:solidFill>
            <a:srgbClr val="FF7C80"/>
          </a:solidFill>
          <a:ln w="9525">
            <a:solidFill>
              <a:schemeClr val="tx1"/>
            </a:solidFill>
            <a:round/>
            <a:headEnd/>
            <a:tailEnd/>
          </a:ln>
        </p:spPr>
        <p:txBody>
          <a:bodyPr wrap="none" anchor="ctr"/>
          <a:lstStyle/>
          <a:p>
            <a:pPr eaLnBrk="0" hangingPunct="0"/>
            <a:r>
              <a:rPr lang="en-US" sz="1200" b="1" dirty="0">
                <a:latin typeface="Century Gothic" pitchFamily="34" charset="0"/>
              </a:rPr>
              <a:t>Five Regional Grids</a:t>
            </a:r>
          </a:p>
          <a:p>
            <a:pPr eaLnBrk="0" hangingPunct="0"/>
            <a:r>
              <a:rPr lang="en-US" sz="1200" b="1" dirty="0">
                <a:latin typeface="Century Gothic" pitchFamily="34" charset="0"/>
              </a:rPr>
              <a:t>Five Frequencies</a:t>
            </a:r>
          </a:p>
        </p:txBody>
      </p:sp>
      <p:sp>
        <p:nvSpPr>
          <p:cNvPr id="6159" name="AutoShape 30"/>
          <p:cNvSpPr>
            <a:spLocks noChangeArrowheads="1"/>
          </p:cNvSpPr>
          <p:nvPr/>
        </p:nvSpPr>
        <p:spPr bwMode="auto">
          <a:xfrm>
            <a:off x="395288" y="2349500"/>
            <a:ext cx="2209800" cy="838200"/>
          </a:xfrm>
          <a:prstGeom prst="roundRect">
            <a:avLst>
              <a:gd name="adj" fmla="val 16667"/>
            </a:avLst>
          </a:prstGeom>
          <a:gradFill rotWithShape="0">
            <a:gsLst>
              <a:gs pos="0">
                <a:srgbClr val="ABF0F7"/>
              </a:gs>
              <a:gs pos="100000">
                <a:srgbClr val="00FF99"/>
              </a:gs>
            </a:gsLst>
            <a:lin ang="5400000" scaled="1"/>
          </a:gradFill>
          <a:ln w="9525">
            <a:solidFill>
              <a:schemeClr val="tx1"/>
            </a:solidFill>
            <a:round/>
            <a:headEnd/>
            <a:tailEnd/>
          </a:ln>
        </p:spPr>
        <p:txBody>
          <a:bodyPr wrap="none" anchor="ctr"/>
          <a:lstStyle/>
          <a:p>
            <a:pPr eaLnBrk="0" hangingPunct="0">
              <a:spcAft>
                <a:spcPts val="0"/>
              </a:spcAft>
            </a:pPr>
            <a:r>
              <a:rPr lang="en-US" sz="1200" b="1" dirty="0">
                <a:solidFill>
                  <a:srgbClr val="000000"/>
                </a:solidFill>
                <a:latin typeface="Century Gothic" pitchFamily="34" charset="0"/>
              </a:rPr>
              <a:t>October </a:t>
            </a:r>
            <a:r>
              <a:rPr lang="en-US" sz="1200" b="1" dirty="0" smtClean="0">
                <a:solidFill>
                  <a:srgbClr val="000000"/>
                </a:solidFill>
                <a:latin typeface="Century Gothic" pitchFamily="34" charset="0"/>
              </a:rPr>
              <a:t>1991</a:t>
            </a:r>
          </a:p>
          <a:p>
            <a:pPr eaLnBrk="0" hangingPunct="0">
              <a:spcAft>
                <a:spcPts val="0"/>
              </a:spcAft>
            </a:pPr>
            <a:r>
              <a:rPr lang="en-US" sz="1200" b="1" dirty="0" smtClean="0">
                <a:solidFill>
                  <a:srgbClr val="000000"/>
                </a:solidFill>
                <a:latin typeface="Century Gothic" pitchFamily="34" charset="0"/>
              </a:rPr>
              <a:t>East </a:t>
            </a:r>
            <a:r>
              <a:rPr lang="en-US" sz="1200" b="1" dirty="0">
                <a:solidFill>
                  <a:srgbClr val="000000"/>
                </a:solidFill>
                <a:latin typeface="Century Gothic" pitchFamily="34" charset="0"/>
              </a:rPr>
              <a:t>and Northeast</a:t>
            </a:r>
            <a:r>
              <a:rPr lang="en-US" b="1" dirty="0">
                <a:solidFill>
                  <a:srgbClr val="000000"/>
                </a:solidFill>
                <a:latin typeface="Century Gothic" pitchFamily="34" charset="0"/>
              </a:rPr>
              <a:t> </a:t>
            </a:r>
          </a:p>
          <a:p>
            <a:pPr eaLnBrk="0" hangingPunct="0">
              <a:spcAft>
                <a:spcPts val="0"/>
              </a:spcAft>
            </a:pPr>
            <a:r>
              <a:rPr lang="en-US" sz="1200" b="1" dirty="0">
                <a:solidFill>
                  <a:srgbClr val="000000"/>
                </a:solidFill>
                <a:latin typeface="Century Gothic" pitchFamily="34" charset="0"/>
              </a:rPr>
              <a:t>synchronized</a:t>
            </a:r>
          </a:p>
        </p:txBody>
      </p:sp>
      <p:sp>
        <p:nvSpPr>
          <p:cNvPr id="6160" name="AutoShape 31"/>
          <p:cNvSpPr>
            <a:spLocks noChangeArrowheads="1"/>
          </p:cNvSpPr>
          <p:nvPr/>
        </p:nvSpPr>
        <p:spPr bwMode="auto">
          <a:xfrm>
            <a:off x="2673350" y="1493838"/>
            <a:ext cx="2425700" cy="838200"/>
          </a:xfrm>
          <a:prstGeom prst="roundRect">
            <a:avLst>
              <a:gd name="adj" fmla="val 16667"/>
            </a:avLst>
          </a:prstGeom>
          <a:solidFill>
            <a:srgbClr val="FFFF99"/>
          </a:solidFill>
          <a:ln w="9525">
            <a:solidFill>
              <a:schemeClr val="tx1"/>
            </a:solidFill>
            <a:round/>
            <a:headEnd/>
            <a:tailEnd/>
          </a:ln>
        </p:spPr>
        <p:txBody>
          <a:bodyPr wrap="none" anchor="ctr"/>
          <a:lstStyle/>
          <a:p>
            <a:pPr eaLnBrk="0" hangingPunct="0">
              <a:spcAft>
                <a:spcPts val="0"/>
              </a:spcAft>
            </a:pPr>
            <a:r>
              <a:rPr lang="en-US" sz="1200" b="1" dirty="0">
                <a:solidFill>
                  <a:srgbClr val="000000"/>
                </a:solidFill>
                <a:latin typeface="Century Gothic" pitchFamily="34" charset="0"/>
              </a:rPr>
              <a:t>March 2003</a:t>
            </a:r>
          </a:p>
          <a:p>
            <a:pPr eaLnBrk="0" hangingPunct="0">
              <a:spcAft>
                <a:spcPts val="0"/>
              </a:spcAft>
            </a:pPr>
            <a:r>
              <a:rPr lang="en-US" sz="1200" b="1" dirty="0">
                <a:solidFill>
                  <a:srgbClr val="000000"/>
                </a:solidFill>
                <a:latin typeface="Century Gothic" pitchFamily="34" charset="0"/>
              </a:rPr>
              <a:t>West synchronized </a:t>
            </a:r>
          </a:p>
          <a:p>
            <a:pPr eaLnBrk="0" hangingPunct="0">
              <a:spcAft>
                <a:spcPts val="0"/>
              </a:spcAft>
            </a:pPr>
            <a:r>
              <a:rPr lang="en-US" sz="1200" b="1" dirty="0">
                <a:solidFill>
                  <a:srgbClr val="000000"/>
                </a:solidFill>
                <a:latin typeface="Century Gothic" pitchFamily="34" charset="0"/>
              </a:rPr>
              <a:t>With East &amp; Northeast</a:t>
            </a:r>
          </a:p>
        </p:txBody>
      </p:sp>
      <p:sp>
        <p:nvSpPr>
          <p:cNvPr id="6161" name="AutoShape 32"/>
          <p:cNvSpPr>
            <a:spLocks noChangeArrowheads="1"/>
          </p:cNvSpPr>
          <p:nvPr/>
        </p:nvSpPr>
        <p:spPr bwMode="auto">
          <a:xfrm>
            <a:off x="4284663" y="388938"/>
            <a:ext cx="2713037" cy="906462"/>
          </a:xfrm>
          <a:prstGeom prst="roundRect">
            <a:avLst>
              <a:gd name="adj" fmla="val 16667"/>
            </a:avLst>
          </a:prstGeom>
          <a:solidFill>
            <a:srgbClr val="33CCCC"/>
          </a:solidFill>
          <a:ln w="9525">
            <a:solidFill>
              <a:schemeClr val="tx1"/>
            </a:solidFill>
            <a:round/>
            <a:headEnd/>
            <a:tailEnd/>
          </a:ln>
        </p:spPr>
        <p:txBody>
          <a:bodyPr wrap="none" anchor="ctr"/>
          <a:lstStyle/>
          <a:p>
            <a:pPr eaLnBrk="0" hangingPunct="0">
              <a:spcAft>
                <a:spcPts val="0"/>
              </a:spcAft>
            </a:pPr>
            <a:r>
              <a:rPr lang="en-US" sz="1200" b="1" dirty="0">
                <a:solidFill>
                  <a:srgbClr val="000000"/>
                </a:solidFill>
                <a:latin typeface="Century Gothic" pitchFamily="34" charset="0"/>
              </a:rPr>
              <a:t>August 2006</a:t>
            </a:r>
          </a:p>
          <a:p>
            <a:pPr eaLnBrk="0" hangingPunct="0">
              <a:spcAft>
                <a:spcPts val="0"/>
              </a:spcAft>
            </a:pPr>
            <a:r>
              <a:rPr lang="en-US" sz="1200" b="1" dirty="0">
                <a:solidFill>
                  <a:srgbClr val="000000"/>
                </a:solidFill>
                <a:latin typeface="Century Gothic" pitchFamily="34" charset="0"/>
              </a:rPr>
              <a:t>North synchronized </a:t>
            </a:r>
          </a:p>
          <a:p>
            <a:pPr eaLnBrk="0" hangingPunct="0">
              <a:spcAft>
                <a:spcPts val="0"/>
              </a:spcAft>
            </a:pPr>
            <a:r>
              <a:rPr lang="en-US" sz="1200" b="1" dirty="0">
                <a:solidFill>
                  <a:srgbClr val="000000"/>
                </a:solidFill>
                <a:latin typeface="Century Gothic" pitchFamily="34" charset="0"/>
              </a:rPr>
              <a:t>With Central Grid</a:t>
            </a:r>
          </a:p>
        </p:txBody>
      </p:sp>
      <p:sp>
        <p:nvSpPr>
          <p:cNvPr id="6162" name="Text Box 33"/>
          <p:cNvSpPr txBox="1">
            <a:spLocks noChangeArrowheads="1"/>
          </p:cNvSpPr>
          <p:nvPr/>
        </p:nvSpPr>
        <p:spPr bwMode="auto">
          <a:xfrm>
            <a:off x="4865688" y="3429000"/>
            <a:ext cx="1382712"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r>
              <a:rPr lang="en-US" sz="1600">
                <a:solidFill>
                  <a:srgbClr val="000000"/>
                </a:solidFill>
                <a:latin typeface="Century Gothic" pitchFamily="34" charset="0"/>
                <a:cs typeface="Arial" charset="0"/>
              </a:rPr>
              <a:t>Central Grid</a:t>
            </a:r>
          </a:p>
        </p:txBody>
      </p:sp>
      <p:sp>
        <p:nvSpPr>
          <p:cNvPr id="6163" name="AutoShape 35"/>
          <p:cNvSpPr>
            <a:spLocks noChangeArrowheads="1"/>
          </p:cNvSpPr>
          <p:nvPr/>
        </p:nvSpPr>
        <p:spPr bwMode="auto">
          <a:xfrm>
            <a:off x="2026940" y="493452"/>
            <a:ext cx="2166217" cy="792162"/>
          </a:xfrm>
          <a:prstGeom prst="roundRect">
            <a:avLst>
              <a:gd name="adj" fmla="val 16667"/>
            </a:avLst>
          </a:prstGeom>
          <a:solidFill>
            <a:srgbClr val="FF7C80"/>
          </a:solidFill>
          <a:ln w="9525">
            <a:solidFill>
              <a:schemeClr val="tx1"/>
            </a:solidFill>
            <a:round/>
            <a:headEnd/>
            <a:tailEnd/>
          </a:ln>
        </p:spPr>
        <p:txBody>
          <a:bodyPr wrap="none" anchor="ctr"/>
          <a:lstStyle/>
          <a:p>
            <a:pPr eaLnBrk="0" hangingPunct="0"/>
            <a:r>
              <a:rPr lang="en-US" sz="1200" b="1" dirty="0">
                <a:latin typeface="Century Gothic" pitchFamily="34" charset="0"/>
              </a:rPr>
              <a:t>Five Regional Grids</a:t>
            </a:r>
          </a:p>
          <a:p>
            <a:pPr eaLnBrk="0" hangingPunct="0"/>
            <a:r>
              <a:rPr lang="en-US" sz="1200" b="1" dirty="0">
                <a:latin typeface="Century Gothic" pitchFamily="34" charset="0"/>
              </a:rPr>
              <a:t>Two Frequencies</a:t>
            </a:r>
          </a:p>
        </p:txBody>
      </p:sp>
      <p:sp>
        <p:nvSpPr>
          <p:cNvPr id="6164" name="Line 37"/>
          <p:cNvSpPr>
            <a:spLocks noChangeShapeType="1"/>
          </p:cNvSpPr>
          <p:nvPr/>
        </p:nvSpPr>
        <p:spPr bwMode="auto">
          <a:xfrm flipH="1" flipV="1">
            <a:off x="1447800" y="5562600"/>
            <a:ext cx="30480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IN"/>
          </a:p>
        </p:txBody>
      </p:sp>
      <p:sp>
        <p:nvSpPr>
          <p:cNvPr id="6165" name="Line 38"/>
          <p:cNvSpPr>
            <a:spLocks noChangeShapeType="1"/>
          </p:cNvSpPr>
          <p:nvPr/>
        </p:nvSpPr>
        <p:spPr bwMode="auto">
          <a:xfrm>
            <a:off x="1905000" y="3200400"/>
            <a:ext cx="6096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IN"/>
          </a:p>
        </p:txBody>
      </p:sp>
      <p:sp>
        <p:nvSpPr>
          <p:cNvPr id="6166" name="Line 39"/>
          <p:cNvSpPr>
            <a:spLocks noChangeShapeType="1"/>
          </p:cNvSpPr>
          <p:nvPr/>
        </p:nvSpPr>
        <p:spPr bwMode="auto">
          <a:xfrm>
            <a:off x="3886200" y="2362200"/>
            <a:ext cx="9144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IN"/>
          </a:p>
        </p:txBody>
      </p:sp>
      <p:sp>
        <p:nvSpPr>
          <p:cNvPr id="6167" name="Line 40"/>
          <p:cNvSpPr>
            <a:spLocks noChangeShapeType="1"/>
          </p:cNvSpPr>
          <p:nvPr/>
        </p:nvSpPr>
        <p:spPr bwMode="auto">
          <a:xfrm>
            <a:off x="6172200" y="1295400"/>
            <a:ext cx="4572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IN"/>
          </a:p>
        </p:txBody>
      </p:sp>
      <p:sp>
        <p:nvSpPr>
          <p:cNvPr id="41" name="Rectangle 2"/>
          <p:cNvSpPr txBox="1">
            <a:spLocks noChangeArrowheads="1"/>
          </p:cNvSpPr>
          <p:nvPr/>
        </p:nvSpPr>
        <p:spPr bwMode="auto">
          <a:xfrm>
            <a:off x="2117428" y="0"/>
            <a:ext cx="4224169" cy="400110"/>
          </a:xfrm>
          <a:prstGeom prst="rect">
            <a:avLst/>
          </a:prstGeom>
          <a:solidFill>
            <a:srgbClr val="000080"/>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pPr algn="l" eaLnBrk="1" hangingPunct="1">
              <a:spcBef>
                <a:spcPct val="50000"/>
              </a:spcBef>
            </a:pPr>
            <a:r>
              <a:rPr lang="en-US" sz="2000" dirty="0" smtClean="0"/>
              <a:t>   EVOLUTION OF INDIAN GRID</a:t>
            </a:r>
            <a:r>
              <a:rPr lang="en-IN" sz="2000" b="0" dirty="0"/>
              <a:t> </a:t>
            </a:r>
            <a:endParaRPr lang="en-US" sz="2000" dirty="0"/>
          </a:p>
        </p:txBody>
      </p:sp>
    </p:spTree>
    <p:extLst>
      <p:ext uri="{BB962C8B-B14F-4D97-AF65-F5344CB8AC3E}">
        <p14:creationId xmlns:p14="http://schemas.microsoft.com/office/powerpoint/2010/main" xmlns="" val="826290702"/>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strips(downLeft)">
                                      <p:cBhvr>
                                        <p:cTn id="7"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Physical Benefits</a:t>
            </a:r>
            <a:endParaRPr lang="en-IN" dirty="0"/>
          </a:p>
        </p:txBody>
      </p:sp>
      <p:sp>
        <p:nvSpPr>
          <p:cNvPr id="3" name="Content Placeholder 2"/>
          <p:cNvSpPr>
            <a:spLocks noGrp="1"/>
          </p:cNvSpPr>
          <p:nvPr>
            <p:ph idx="1"/>
          </p:nvPr>
        </p:nvSpPr>
        <p:spPr/>
        <p:txBody>
          <a:bodyPr/>
          <a:lstStyle/>
          <a:p>
            <a:pPr lvl="0"/>
            <a:r>
              <a:rPr lang="en-US" sz="1600" dirty="0" smtClean="0">
                <a:solidFill>
                  <a:srgbClr val="FF0000"/>
                </a:solidFill>
              </a:rPr>
              <a:t>Physically, a separate building with its own access control system is recommended for security and hence the same is proposed.</a:t>
            </a:r>
            <a:endParaRPr lang="en-IN" sz="1600" dirty="0" smtClean="0">
              <a:solidFill>
                <a:srgbClr val="FF0000"/>
              </a:solidFill>
            </a:endParaRPr>
          </a:p>
          <a:p>
            <a:pPr lvl="0"/>
            <a:r>
              <a:rPr lang="en-US" sz="1600" dirty="0" smtClean="0">
                <a:solidFill>
                  <a:srgbClr val="FF0000"/>
                </a:solidFill>
              </a:rPr>
              <a:t>Apart from physical security, the scheme also envisages a good cyber security framework for the upgraded ULD SCADA/EMS and SLDC systems, with firewalls, Demilitarized Zones (DMZ), intrusion prevention systems (IPS), etc.</a:t>
            </a:r>
            <a:endParaRPr lang="en-IN" sz="1600" dirty="0" smtClean="0">
              <a:solidFill>
                <a:srgbClr val="FF0000"/>
              </a:solidFill>
            </a:endParaRPr>
          </a:p>
          <a:p>
            <a:pPr lvl="0"/>
            <a:r>
              <a:rPr lang="en-US" sz="1600" dirty="0" smtClean="0">
                <a:solidFill>
                  <a:srgbClr val="FF0000"/>
                </a:solidFill>
              </a:rPr>
              <a:t>The upgraded ULD SCADA/EMS system will provide better trouble shooting facilities for the field equipment (data collection equipment) from the control center itself. This will save the time and cost incurred in the process of troubleshooting and the process of bringing back the failed equipment online will be faster.</a:t>
            </a:r>
            <a:endParaRPr lang="en-IN" sz="1600" dirty="0" smtClean="0">
              <a:solidFill>
                <a:srgbClr val="FF0000"/>
              </a:solidFill>
            </a:endParaRPr>
          </a:p>
          <a:p>
            <a:pPr lvl="0"/>
            <a:r>
              <a:rPr lang="en-US" sz="1600" dirty="0" smtClean="0">
                <a:solidFill>
                  <a:srgbClr val="FF0000"/>
                </a:solidFill>
              </a:rPr>
              <a:t>It will provide latest software tools for the system operator for day-to-day system operation. This will provide better technical and commercial operational capabilities to the system operator.</a:t>
            </a:r>
            <a:endParaRPr lang="en-IN" sz="1600" dirty="0" smtClean="0">
              <a:solidFill>
                <a:srgbClr val="FF0000"/>
              </a:solidFill>
            </a:endParaRPr>
          </a:p>
          <a:p>
            <a:pPr lvl="0"/>
            <a:r>
              <a:rPr lang="en-US" sz="1600" dirty="0" smtClean="0">
                <a:solidFill>
                  <a:srgbClr val="FF0000"/>
                </a:solidFill>
              </a:rPr>
              <a:t>By integrating the metering data to the SCADA data, the upgraded SCADA will provide a means of verifying the authenticity of both the </a:t>
            </a:r>
            <a:r>
              <a:rPr lang="en-US" sz="1600" dirty="0" err="1" smtClean="0">
                <a:solidFill>
                  <a:srgbClr val="FF0000"/>
                </a:solidFill>
              </a:rPr>
              <a:t>datas</a:t>
            </a:r>
            <a:r>
              <a:rPr lang="en-US" sz="1600" dirty="0" smtClean="0">
                <a:solidFill>
                  <a:srgbClr val="FF0000"/>
                </a:solidFill>
              </a:rPr>
              <a:t> by cross checking them against each other.</a:t>
            </a:r>
            <a:endParaRPr lang="en-IN" sz="1600" dirty="0" smtClean="0">
              <a:solidFill>
                <a:srgbClr val="FF0000"/>
              </a:solidFill>
            </a:endParaRPr>
          </a:p>
          <a:p>
            <a:pPr lvl="0"/>
            <a:r>
              <a:rPr lang="en-US" sz="1600" dirty="0" smtClean="0">
                <a:solidFill>
                  <a:srgbClr val="FF0000"/>
                </a:solidFill>
              </a:rPr>
              <a:t>The integration of power exchange data to SCADA would greatly help the system operator.</a:t>
            </a:r>
            <a:endParaRPr lang="en-IN" sz="1600" dirty="0" smtClean="0">
              <a:solidFill>
                <a:srgbClr val="FF0000"/>
              </a:solidFill>
            </a:endParaRPr>
          </a:p>
          <a:p>
            <a:r>
              <a:rPr lang="en-US" sz="1600" dirty="0" smtClean="0">
                <a:solidFill>
                  <a:srgbClr val="FF0000"/>
                </a:solidFill>
              </a:rPr>
              <a:t>Restricted access to the new ULD SCADA/EMS systems shall be by way of APSLDC website, and shall be provided to all the authorized personnel on basis of necessity</a:t>
            </a:r>
            <a:endParaRPr lang="en-IN" sz="1600" dirty="0">
              <a:solidFill>
                <a:srgbClr val="FF0000"/>
              </a:solidFill>
            </a:endParaRPr>
          </a:p>
        </p:txBody>
      </p:sp>
    </p:spTree>
  </p:cSld>
  <p:clrMapOvr>
    <a:masterClrMapping/>
  </p:clrMapOvr>
  <p:transition spd="med">
    <p:wipe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Financial Benefits</a:t>
            </a:r>
            <a:endParaRPr lang="en-IN" dirty="0"/>
          </a:p>
        </p:txBody>
      </p:sp>
      <p:sp>
        <p:nvSpPr>
          <p:cNvPr id="3" name="Content Placeholder 2"/>
          <p:cNvSpPr>
            <a:spLocks noGrp="1"/>
          </p:cNvSpPr>
          <p:nvPr>
            <p:ph idx="1"/>
          </p:nvPr>
        </p:nvSpPr>
        <p:spPr/>
        <p:txBody>
          <a:bodyPr/>
          <a:lstStyle/>
          <a:p>
            <a:r>
              <a:rPr lang="en-US" sz="1600" dirty="0" smtClean="0">
                <a:solidFill>
                  <a:srgbClr val="FF0000"/>
                </a:solidFill>
              </a:rPr>
              <a:t>Empowered System Operators with access to real-time and archived power system data can make huge savings in the overall operation cost by timely interventions in real-time. The benefit of these savings would be shared across the board and may ultimately help in reducing the cost of energy delivered to the consumers.</a:t>
            </a:r>
            <a:endParaRPr lang="en-IN" sz="1600" dirty="0" smtClean="0">
              <a:solidFill>
                <a:srgbClr val="FF0000"/>
              </a:solidFill>
            </a:endParaRPr>
          </a:p>
          <a:p>
            <a:r>
              <a:rPr lang="en-US" sz="1600" dirty="0" smtClean="0">
                <a:solidFill>
                  <a:srgbClr val="FF0000"/>
                </a:solidFill>
              </a:rPr>
              <a:t>The System Operators can make huge savings in fuel charges as well as reduce transmission losses. </a:t>
            </a:r>
            <a:endParaRPr lang="en-IN" sz="1600" dirty="0" smtClean="0">
              <a:solidFill>
                <a:srgbClr val="FF0000"/>
              </a:solidFill>
            </a:endParaRPr>
          </a:p>
          <a:p>
            <a:r>
              <a:rPr lang="en-US" sz="1600" dirty="0" smtClean="0">
                <a:solidFill>
                  <a:srgbClr val="FF0000"/>
                </a:solidFill>
              </a:rPr>
              <a:t> </a:t>
            </a:r>
            <a:endParaRPr lang="en-IN" sz="1600" dirty="0" smtClean="0">
              <a:solidFill>
                <a:srgbClr val="FF0000"/>
              </a:solidFill>
            </a:endParaRPr>
          </a:p>
          <a:p>
            <a:r>
              <a:rPr lang="en-US" sz="1600" dirty="0" smtClean="0">
                <a:solidFill>
                  <a:srgbClr val="FF0000"/>
                </a:solidFill>
              </a:rPr>
              <a:t>The savings in total fuel charges would be realized by reduction in the average cost of generation through merit order generation. The System Operators would achieve merit order generation through proper scheduling and operation in real-time.</a:t>
            </a:r>
            <a:endParaRPr lang="en-IN" sz="1600" dirty="0" smtClean="0">
              <a:solidFill>
                <a:srgbClr val="FF0000"/>
              </a:solidFill>
            </a:endParaRPr>
          </a:p>
          <a:p>
            <a:r>
              <a:rPr lang="en-US" sz="1600" dirty="0" smtClean="0">
                <a:solidFill>
                  <a:srgbClr val="FF0000"/>
                </a:solidFill>
              </a:rPr>
              <a:t> </a:t>
            </a:r>
            <a:endParaRPr lang="en-IN" sz="1600" dirty="0" smtClean="0">
              <a:solidFill>
                <a:srgbClr val="FF0000"/>
              </a:solidFill>
            </a:endParaRPr>
          </a:p>
          <a:p>
            <a:r>
              <a:rPr lang="en-US" sz="1600" dirty="0" smtClean="0">
                <a:solidFill>
                  <a:srgbClr val="FF0000"/>
                </a:solidFill>
              </a:rPr>
              <a:t> The savings because of reduced transmission losses would be realized by timely and coordinated actions for proper transmission network management, switching in of reactive control devices and reactive/active support from generators.</a:t>
            </a:r>
            <a:endParaRPr lang="en-IN" sz="1600" dirty="0" smtClean="0">
              <a:solidFill>
                <a:srgbClr val="FF0000"/>
              </a:solidFill>
            </a:endParaRPr>
          </a:p>
          <a:p>
            <a:r>
              <a:rPr lang="en-US" sz="1600" dirty="0" smtClean="0">
                <a:solidFill>
                  <a:srgbClr val="FF0000"/>
                </a:solidFill>
              </a:rPr>
              <a:t> </a:t>
            </a:r>
            <a:endParaRPr lang="en-IN" sz="1600" dirty="0" smtClean="0">
              <a:solidFill>
                <a:srgbClr val="FF0000"/>
              </a:solidFill>
            </a:endParaRPr>
          </a:p>
          <a:p>
            <a:r>
              <a:rPr lang="en-US" sz="1600" dirty="0" smtClean="0">
                <a:solidFill>
                  <a:srgbClr val="FF0000"/>
                </a:solidFill>
              </a:rPr>
              <a:t> Focused attention towards these aspects could be given by SLDCs and would give the desired results.</a:t>
            </a:r>
            <a:endParaRPr lang="en-IN" sz="1600" dirty="0">
              <a:solidFill>
                <a:srgbClr val="FF0000"/>
              </a:solidFill>
            </a:endParaRPr>
          </a:p>
        </p:txBody>
      </p:sp>
    </p:spTree>
  </p:cSld>
  <p:clrMapOvr>
    <a:masterClrMapping/>
  </p:clrMapOvr>
  <p:transition spd="med">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69173" y="2796988"/>
            <a:ext cx="8061641" cy="923330"/>
          </a:xfrm>
          <a:prstGeom prst="rect">
            <a:avLst/>
          </a:prstGeom>
          <a:noFill/>
        </p:spPr>
        <p:txBody>
          <a:bodyPr wrap="square" lIns="91440" tIns="45720" rIns="91440" bIns="45720">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Thank You</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extLst>
      <p:ext uri="{BB962C8B-B14F-4D97-AF65-F5344CB8AC3E}">
        <p14:creationId xmlns:p14="http://schemas.microsoft.com/office/powerpoint/2010/main" xmlns="" val="325097393"/>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
                                        <p:tgtEl>
                                          <p:spTgt spid="5"/>
                                        </p:tgtEl>
                                      </p:cBhvr>
                                    </p:animEffect>
                                    <p:anim calcmode="lin" valueType="num">
                                      <p:cBhvr>
                                        <p:cTn id="8" dur="10" fill="hold"/>
                                        <p:tgtEl>
                                          <p:spTgt spid="5"/>
                                        </p:tgtEl>
                                        <p:attrNameLst>
                                          <p:attrName>ppt_x</p:attrName>
                                        </p:attrNameLst>
                                      </p:cBhvr>
                                      <p:tavLst>
                                        <p:tav tm="0">
                                          <p:val>
                                            <p:strVal val="#ppt_x"/>
                                          </p:val>
                                        </p:tav>
                                        <p:tav tm="100000">
                                          <p:val>
                                            <p:strVal val="#ppt_x"/>
                                          </p:val>
                                        </p:tav>
                                      </p:tavLst>
                                    </p:anim>
                                    <p:anim calcmode="lin" valueType="num">
                                      <p:cBhvr>
                                        <p:cTn id="9" dur="1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533400"/>
            <a:ext cx="8229600" cy="450273"/>
          </a:xfrm>
        </p:spPr>
        <p:txBody>
          <a:bodyPr/>
          <a:lstStyle/>
          <a:p>
            <a:r>
              <a:rPr lang="en-US" sz="3200" smtClean="0">
                <a:solidFill>
                  <a:srgbClr val="FF0000"/>
                </a:solidFill>
              </a:rPr>
              <a:t>Need for migration to Broadband networks to reinforce the SCADA system</a:t>
            </a:r>
            <a:br>
              <a:rPr lang="en-US" sz="3200" smtClean="0">
                <a:solidFill>
                  <a:srgbClr val="FF0000"/>
                </a:solidFill>
              </a:rPr>
            </a:br>
            <a:endParaRPr lang="en-US" sz="3200" smtClean="0">
              <a:solidFill>
                <a:srgbClr val="FF0000"/>
              </a:solidFill>
            </a:endParaRPr>
          </a:p>
        </p:txBody>
      </p:sp>
      <p:sp>
        <p:nvSpPr>
          <p:cNvPr id="18435" name="Content Placeholder 2"/>
          <p:cNvSpPr>
            <a:spLocks noGrp="1"/>
          </p:cNvSpPr>
          <p:nvPr>
            <p:ph idx="1"/>
          </p:nvPr>
        </p:nvSpPr>
        <p:spPr>
          <a:xfrm>
            <a:off x="350838" y="2147454"/>
            <a:ext cx="8431212" cy="3796145"/>
          </a:xfrm>
        </p:spPr>
        <p:txBody>
          <a:bodyPr/>
          <a:lstStyle/>
          <a:p>
            <a:r>
              <a:rPr lang="en-US" dirty="0" smtClean="0"/>
              <a:t>There are 96 Nos. of RTUs communicating real-time data to four ALDCs. The communication media is a mixture of PLCC and wideband.</a:t>
            </a:r>
          </a:p>
          <a:p>
            <a:r>
              <a:rPr lang="en-US" dirty="0" smtClean="0"/>
              <a:t>The four ALDCs in turn transmit data to SLDC / RLDC. The communication media is wideband.</a:t>
            </a:r>
          </a:p>
          <a:p>
            <a:r>
              <a:rPr lang="en-US" dirty="0" smtClean="0"/>
              <a:t>Synchronous data transfer is possible in broadband systems</a:t>
            </a:r>
          </a:p>
          <a:p>
            <a:endParaRPr lang="en-US" dirty="0" smtClean="0"/>
          </a:p>
        </p:txBody>
      </p:sp>
    </p:spTree>
  </p:cSld>
  <p:clrMapOvr>
    <a:masterClrMapping/>
  </p:clrMapOvr>
  <p:transition spd="med">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2438400" y="1066800"/>
            <a:ext cx="1600200" cy="1066800"/>
          </a:xfrm>
          <a:prstGeom prst="rect">
            <a:avLst/>
          </a:prstGeom>
          <a:gradFill rotWithShape="0">
            <a:gsLst>
              <a:gs pos="0">
                <a:srgbClr val="007600"/>
              </a:gs>
              <a:gs pos="50000">
                <a:srgbClr val="00FF00"/>
              </a:gs>
              <a:gs pos="100000">
                <a:srgbClr val="007600"/>
              </a:gs>
            </a:gsLst>
            <a:lin ang="5400000" scaled="1"/>
          </a:gradFill>
          <a:ln w="9525">
            <a:solidFill>
              <a:schemeClr val="tx1"/>
            </a:solidFill>
            <a:miter lim="800000"/>
            <a:headEnd/>
            <a:tailEnd/>
          </a:ln>
        </p:spPr>
        <p:txBody>
          <a:bodyPr wrap="none" anchor="ctr"/>
          <a:lstStyle/>
          <a:p>
            <a:pPr algn="ctr"/>
            <a:endParaRPr lang="en-US" sz="2400">
              <a:latin typeface="Times New Roman" pitchFamily="18" charset="0"/>
              <a:cs typeface="Arial" pitchFamily="34" charset="0"/>
            </a:endParaRPr>
          </a:p>
          <a:p>
            <a:pPr algn="ctr"/>
            <a:r>
              <a:rPr lang="en-US" sz="2400">
                <a:solidFill>
                  <a:srgbClr val="FF0066"/>
                </a:solidFill>
                <a:latin typeface="Times New Roman" pitchFamily="18" charset="0"/>
                <a:cs typeface="Arial" pitchFamily="34" charset="0"/>
              </a:rPr>
              <a:t>ALDC</a:t>
            </a:r>
          </a:p>
          <a:p>
            <a:pPr algn="ctr"/>
            <a:r>
              <a:rPr lang="en-US" sz="2400">
                <a:solidFill>
                  <a:srgbClr val="FF0066"/>
                </a:solidFill>
                <a:latin typeface="Times New Roman" pitchFamily="18" charset="0"/>
                <a:cs typeface="Arial" pitchFamily="34" charset="0"/>
              </a:rPr>
              <a:t>VIJ</a:t>
            </a:r>
            <a:endParaRPr lang="en-US" sz="2400">
              <a:latin typeface="Times New Roman" pitchFamily="18" charset="0"/>
              <a:cs typeface="Arial" pitchFamily="34" charset="0"/>
            </a:endParaRPr>
          </a:p>
          <a:p>
            <a:pPr algn="ctr"/>
            <a:endParaRPr lang="en-US" sz="2400">
              <a:latin typeface="Times New Roman" pitchFamily="18" charset="0"/>
              <a:cs typeface="Arial" pitchFamily="34" charset="0"/>
            </a:endParaRPr>
          </a:p>
        </p:txBody>
      </p:sp>
      <p:sp>
        <p:nvSpPr>
          <p:cNvPr id="52227" name="Rectangle 3"/>
          <p:cNvSpPr>
            <a:spLocks noChangeArrowheads="1"/>
          </p:cNvSpPr>
          <p:nvPr/>
        </p:nvSpPr>
        <p:spPr bwMode="auto">
          <a:xfrm>
            <a:off x="2438400" y="2286000"/>
            <a:ext cx="1600200" cy="1066800"/>
          </a:xfrm>
          <a:prstGeom prst="rect">
            <a:avLst/>
          </a:prstGeom>
          <a:gradFill rotWithShape="0">
            <a:gsLst>
              <a:gs pos="0">
                <a:srgbClr val="007600"/>
              </a:gs>
              <a:gs pos="50000">
                <a:srgbClr val="00FF00"/>
              </a:gs>
              <a:gs pos="100000">
                <a:srgbClr val="007600"/>
              </a:gs>
            </a:gsLst>
            <a:lin ang="5400000" scaled="1"/>
          </a:gradFill>
          <a:ln w="9525">
            <a:solidFill>
              <a:schemeClr val="tx1"/>
            </a:solidFill>
            <a:miter lim="800000"/>
            <a:headEnd/>
            <a:tailEnd/>
          </a:ln>
        </p:spPr>
        <p:txBody>
          <a:bodyPr wrap="none" anchor="ctr"/>
          <a:lstStyle/>
          <a:p>
            <a:pPr algn="ctr"/>
            <a:endParaRPr lang="en-US" sz="2400">
              <a:latin typeface="Times New Roman" pitchFamily="18" charset="0"/>
              <a:cs typeface="Arial" pitchFamily="34" charset="0"/>
            </a:endParaRPr>
          </a:p>
          <a:p>
            <a:pPr algn="ctr"/>
            <a:r>
              <a:rPr lang="en-US" sz="2400">
                <a:solidFill>
                  <a:srgbClr val="FF0066"/>
                </a:solidFill>
                <a:latin typeface="Times New Roman" pitchFamily="18" charset="0"/>
                <a:cs typeface="Arial" pitchFamily="34" charset="0"/>
              </a:rPr>
              <a:t>ALDC</a:t>
            </a:r>
          </a:p>
          <a:p>
            <a:pPr algn="ctr"/>
            <a:r>
              <a:rPr lang="en-US" sz="2400">
                <a:solidFill>
                  <a:srgbClr val="FF0066"/>
                </a:solidFill>
                <a:latin typeface="Times New Roman" pitchFamily="18" charset="0"/>
                <a:cs typeface="Arial" pitchFamily="34" charset="0"/>
              </a:rPr>
              <a:t>HYD</a:t>
            </a:r>
            <a:endParaRPr lang="en-US" sz="2400">
              <a:latin typeface="Times New Roman" pitchFamily="18" charset="0"/>
              <a:cs typeface="Arial" pitchFamily="34" charset="0"/>
            </a:endParaRPr>
          </a:p>
          <a:p>
            <a:pPr algn="ctr"/>
            <a:endParaRPr lang="en-US" sz="2400">
              <a:latin typeface="Times New Roman" pitchFamily="18" charset="0"/>
              <a:cs typeface="Arial" pitchFamily="34" charset="0"/>
            </a:endParaRPr>
          </a:p>
        </p:txBody>
      </p:sp>
      <p:sp>
        <p:nvSpPr>
          <p:cNvPr id="52228" name="Rectangle 4"/>
          <p:cNvSpPr>
            <a:spLocks noChangeArrowheads="1"/>
          </p:cNvSpPr>
          <p:nvPr/>
        </p:nvSpPr>
        <p:spPr bwMode="auto">
          <a:xfrm>
            <a:off x="2438400" y="3505200"/>
            <a:ext cx="1600200" cy="1066800"/>
          </a:xfrm>
          <a:prstGeom prst="rect">
            <a:avLst/>
          </a:prstGeom>
          <a:gradFill rotWithShape="0">
            <a:gsLst>
              <a:gs pos="0">
                <a:srgbClr val="007600"/>
              </a:gs>
              <a:gs pos="50000">
                <a:srgbClr val="00FF00"/>
              </a:gs>
              <a:gs pos="100000">
                <a:srgbClr val="007600"/>
              </a:gs>
            </a:gsLst>
            <a:lin ang="5400000" scaled="1"/>
          </a:gradFill>
          <a:ln w="9525">
            <a:solidFill>
              <a:schemeClr val="tx1"/>
            </a:solidFill>
            <a:miter lim="800000"/>
            <a:headEnd/>
            <a:tailEnd/>
          </a:ln>
        </p:spPr>
        <p:txBody>
          <a:bodyPr wrap="none" anchor="ctr"/>
          <a:lstStyle/>
          <a:p>
            <a:pPr algn="ctr"/>
            <a:endParaRPr lang="en-US" sz="2400">
              <a:latin typeface="Times New Roman" pitchFamily="18" charset="0"/>
              <a:cs typeface="Arial" pitchFamily="34" charset="0"/>
            </a:endParaRPr>
          </a:p>
          <a:p>
            <a:pPr algn="ctr"/>
            <a:r>
              <a:rPr lang="en-US" sz="2400">
                <a:solidFill>
                  <a:srgbClr val="FF0066"/>
                </a:solidFill>
                <a:latin typeface="Times New Roman" pitchFamily="18" charset="0"/>
                <a:cs typeface="Arial" pitchFamily="34" charset="0"/>
              </a:rPr>
              <a:t>ALDC</a:t>
            </a:r>
          </a:p>
          <a:p>
            <a:pPr algn="ctr"/>
            <a:r>
              <a:rPr lang="en-US" sz="2400">
                <a:solidFill>
                  <a:srgbClr val="FF0066"/>
                </a:solidFill>
                <a:latin typeface="Times New Roman" pitchFamily="18" charset="0"/>
                <a:cs typeface="Arial" pitchFamily="34" charset="0"/>
              </a:rPr>
              <a:t>WGL</a:t>
            </a:r>
            <a:endParaRPr lang="en-US" sz="2400">
              <a:latin typeface="Times New Roman" pitchFamily="18" charset="0"/>
              <a:cs typeface="Arial" pitchFamily="34" charset="0"/>
            </a:endParaRPr>
          </a:p>
          <a:p>
            <a:pPr algn="ctr"/>
            <a:endParaRPr lang="en-US" sz="2400">
              <a:latin typeface="Times New Roman" pitchFamily="18" charset="0"/>
              <a:cs typeface="Arial" pitchFamily="34" charset="0"/>
            </a:endParaRPr>
          </a:p>
        </p:txBody>
      </p:sp>
      <p:sp>
        <p:nvSpPr>
          <p:cNvPr id="52229" name="Rectangle 5"/>
          <p:cNvSpPr>
            <a:spLocks noChangeArrowheads="1"/>
          </p:cNvSpPr>
          <p:nvPr/>
        </p:nvSpPr>
        <p:spPr bwMode="auto">
          <a:xfrm>
            <a:off x="2438400" y="4724400"/>
            <a:ext cx="1600200" cy="1066800"/>
          </a:xfrm>
          <a:prstGeom prst="rect">
            <a:avLst/>
          </a:prstGeom>
          <a:gradFill rotWithShape="0">
            <a:gsLst>
              <a:gs pos="0">
                <a:srgbClr val="007600"/>
              </a:gs>
              <a:gs pos="50000">
                <a:srgbClr val="00FF00"/>
              </a:gs>
              <a:gs pos="100000">
                <a:srgbClr val="007600"/>
              </a:gs>
            </a:gsLst>
            <a:lin ang="5400000" scaled="1"/>
          </a:gradFill>
          <a:ln w="9525">
            <a:solidFill>
              <a:schemeClr val="tx1"/>
            </a:solidFill>
            <a:miter lim="800000"/>
            <a:headEnd/>
            <a:tailEnd/>
          </a:ln>
        </p:spPr>
        <p:txBody>
          <a:bodyPr wrap="none" anchor="ctr"/>
          <a:lstStyle/>
          <a:p>
            <a:pPr algn="ctr"/>
            <a:endParaRPr lang="en-US" sz="2400">
              <a:latin typeface="Times New Roman" pitchFamily="18" charset="0"/>
              <a:cs typeface="Arial" pitchFamily="34" charset="0"/>
            </a:endParaRPr>
          </a:p>
          <a:p>
            <a:pPr algn="ctr"/>
            <a:r>
              <a:rPr lang="en-US" sz="2400">
                <a:solidFill>
                  <a:srgbClr val="FF0066"/>
                </a:solidFill>
                <a:latin typeface="Times New Roman" pitchFamily="18" charset="0"/>
                <a:cs typeface="Arial" pitchFamily="34" charset="0"/>
              </a:rPr>
              <a:t>ALDC</a:t>
            </a:r>
          </a:p>
          <a:p>
            <a:pPr algn="ctr"/>
            <a:r>
              <a:rPr lang="en-US" sz="2400">
                <a:solidFill>
                  <a:srgbClr val="FF0066"/>
                </a:solidFill>
                <a:latin typeface="Times New Roman" pitchFamily="18" charset="0"/>
                <a:cs typeface="Arial" pitchFamily="34" charset="0"/>
              </a:rPr>
              <a:t>KDP</a:t>
            </a:r>
            <a:endParaRPr lang="en-US" sz="2400">
              <a:latin typeface="Times New Roman" pitchFamily="18" charset="0"/>
              <a:cs typeface="Arial" pitchFamily="34" charset="0"/>
            </a:endParaRPr>
          </a:p>
          <a:p>
            <a:pPr algn="ctr"/>
            <a:endParaRPr lang="en-US" sz="2400">
              <a:latin typeface="Times New Roman" pitchFamily="18" charset="0"/>
              <a:cs typeface="Arial" pitchFamily="34" charset="0"/>
            </a:endParaRPr>
          </a:p>
        </p:txBody>
      </p:sp>
      <p:sp>
        <p:nvSpPr>
          <p:cNvPr id="52230" name="Rectangle 6"/>
          <p:cNvSpPr>
            <a:spLocks noChangeArrowheads="1"/>
          </p:cNvSpPr>
          <p:nvPr/>
        </p:nvSpPr>
        <p:spPr bwMode="auto">
          <a:xfrm>
            <a:off x="0" y="1447800"/>
            <a:ext cx="2057400" cy="457200"/>
          </a:xfrm>
          <a:prstGeom prst="rect">
            <a:avLst/>
          </a:prstGeom>
          <a:gradFill rotWithShape="0">
            <a:gsLst>
              <a:gs pos="0">
                <a:srgbClr val="503076"/>
              </a:gs>
              <a:gs pos="50000">
                <a:srgbClr val="AC67FF"/>
              </a:gs>
              <a:gs pos="100000">
                <a:srgbClr val="503076"/>
              </a:gs>
            </a:gsLst>
            <a:lin ang="5400000" scaled="1"/>
          </a:gradFill>
          <a:ln w="9525">
            <a:solidFill>
              <a:schemeClr val="tx1"/>
            </a:solidFill>
            <a:miter lim="800000"/>
            <a:headEnd/>
            <a:tailEnd/>
          </a:ln>
        </p:spPr>
        <p:txBody>
          <a:bodyPr wrap="none" anchor="ctr"/>
          <a:lstStyle/>
          <a:p>
            <a:pPr algn="ctr"/>
            <a:r>
              <a:rPr lang="en-US" sz="2000">
                <a:solidFill>
                  <a:srgbClr val="FFFFFF"/>
                </a:solidFill>
                <a:latin typeface="Times New Roman" pitchFamily="18" charset="0"/>
                <a:cs typeface="Arial" pitchFamily="34" charset="0"/>
              </a:rPr>
              <a:t>Data from 25 RTUs</a:t>
            </a:r>
            <a:endParaRPr lang="en-US" sz="2400">
              <a:latin typeface="Times New Roman" pitchFamily="18" charset="0"/>
              <a:cs typeface="Arial" pitchFamily="34" charset="0"/>
            </a:endParaRPr>
          </a:p>
        </p:txBody>
      </p:sp>
      <p:sp>
        <p:nvSpPr>
          <p:cNvPr id="52231" name="Line 7"/>
          <p:cNvSpPr>
            <a:spLocks noChangeShapeType="1"/>
          </p:cNvSpPr>
          <p:nvPr/>
        </p:nvSpPr>
        <p:spPr bwMode="auto">
          <a:xfrm>
            <a:off x="2057400" y="1676400"/>
            <a:ext cx="381000" cy="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32" name="Oval 8"/>
          <p:cNvSpPr>
            <a:spLocks noChangeArrowheads="1"/>
          </p:cNvSpPr>
          <p:nvPr/>
        </p:nvSpPr>
        <p:spPr bwMode="auto">
          <a:xfrm>
            <a:off x="6553200" y="2286000"/>
            <a:ext cx="1828800" cy="2286000"/>
          </a:xfrm>
          <a:prstGeom prst="ellipse">
            <a:avLst/>
          </a:prstGeom>
          <a:gradFill rotWithShape="0">
            <a:gsLst>
              <a:gs pos="0">
                <a:srgbClr val="FF6699"/>
              </a:gs>
              <a:gs pos="100000">
                <a:srgbClr val="FF6699">
                  <a:gamma/>
                  <a:shade val="46275"/>
                  <a:invGamma/>
                </a:srgbClr>
              </a:gs>
            </a:gsLst>
            <a:path path="shape">
              <a:fillToRect l="50000" t="50000" r="50000" b="50000"/>
            </a:path>
          </a:gradFill>
          <a:ln w="9525">
            <a:solidFill>
              <a:schemeClr val="tx1"/>
            </a:solidFill>
            <a:round/>
            <a:headEnd/>
            <a:tailEnd/>
          </a:ln>
          <a:effectLst/>
        </p:spPr>
        <p:txBody>
          <a:bodyPr wrap="none" anchor="ctr"/>
          <a:lstStyle/>
          <a:p>
            <a:pPr algn="ctr">
              <a:defRPr/>
            </a:pPr>
            <a:r>
              <a:rPr lang="en-US" sz="2400" b="1" dirty="0">
                <a:solidFill>
                  <a:srgbClr val="19FF01"/>
                </a:solidFill>
                <a:effectLst>
                  <a:outerShdw blurRad="38100" dist="38100" dir="2700000" algn="tl">
                    <a:srgbClr val="000000"/>
                  </a:outerShdw>
                </a:effectLst>
                <a:latin typeface="Times New Roman" pitchFamily="18" charset="0"/>
                <a:cs typeface="Arial" pitchFamily="34" charset="0"/>
              </a:rPr>
              <a:t>SLDC</a:t>
            </a:r>
          </a:p>
          <a:p>
            <a:pPr algn="ctr">
              <a:defRPr/>
            </a:pPr>
            <a:r>
              <a:rPr lang="en-US" sz="2400" b="1" dirty="0">
                <a:solidFill>
                  <a:srgbClr val="19FF01"/>
                </a:solidFill>
                <a:effectLst>
                  <a:outerShdw blurRad="38100" dist="38100" dir="2700000" algn="tl">
                    <a:srgbClr val="000000"/>
                  </a:outerShdw>
                </a:effectLst>
                <a:latin typeface="Times New Roman" pitchFamily="18" charset="0"/>
                <a:cs typeface="Arial" pitchFamily="34" charset="0"/>
              </a:rPr>
              <a:t>HYD</a:t>
            </a:r>
            <a:endParaRPr lang="en-US" sz="2400" dirty="0">
              <a:latin typeface="Times New Roman" pitchFamily="18" charset="0"/>
              <a:cs typeface="Arial" pitchFamily="34" charset="0"/>
            </a:endParaRPr>
          </a:p>
        </p:txBody>
      </p:sp>
      <p:sp>
        <p:nvSpPr>
          <p:cNvPr id="52233" name="Line 9"/>
          <p:cNvSpPr>
            <a:spLocks noChangeShapeType="1"/>
          </p:cNvSpPr>
          <p:nvPr/>
        </p:nvSpPr>
        <p:spPr bwMode="auto">
          <a:xfrm>
            <a:off x="4038600" y="1524000"/>
            <a:ext cx="2667000" cy="121920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34" name="Line 10"/>
          <p:cNvSpPr>
            <a:spLocks noChangeShapeType="1"/>
          </p:cNvSpPr>
          <p:nvPr/>
        </p:nvSpPr>
        <p:spPr bwMode="auto">
          <a:xfrm flipV="1">
            <a:off x="4114800" y="4114800"/>
            <a:ext cx="2590800" cy="114300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35" name="Line 11"/>
          <p:cNvSpPr>
            <a:spLocks noChangeShapeType="1"/>
          </p:cNvSpPr>
          <p:nvPr/>
        </p:nvSpPr>
        <p:spPr bwMode="auto">
          <a:xfrm>
            <a:off x="4038600" y="2819400"/>
            <a:ext cx="2514600" cy="53340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36" name="Line 12"/>
          <p:cNvSpPr>
            <a:spLocks noChangeShapeType="1"/>
          </p:cNvSpPr>
          <p:nvPr/>
        </p:nvSpPr>
        <p:spPr bwMode="auto">
          <a:xfrm flipV="1">
            <a:off x="4038600" y="3733800"/>
            <a:ext cx="2514600" cy="38100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37" name="Line 13"/>
          <p:cNvSpPr>
            <a:spLocks noChangeShapeType="1"/>
          </p:cNvSpPr>
          <p:nvPr/>
        </p:nvSpPr>
        <p:spPr bwMode="auto">
          <a:xfrm>
            <a:off x="8382000" y="3276600"/>
            <a:ext cx="381000" cy="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38" name="Line 14"/>
          <p:cNvSpPr>
            <a:spLocks noChangeShapeType="1"/>
          </p:cNvSpPr>
          <p:nvPr/>
        </p:nvSpPr>
        <p:spPr bwMode="auto">
          <a:xfrm>
            <a:off x="8382000" y="3505200"/>
            <a:ext cx="381000" cy="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40" name="Line 16"/>
          <p:cNvSpPr>
            <a:spLocks noChangeShapeType="1"/>
          </p:cNvSpPr>
          <p:nvPr/>
        </p:nvSpPr>
        <p:spPr bwMode="auto">
          <a:xfrm>
            <a:off x="2057400" y="2895600"/>
            <a:ext cx="381000" cy="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42" name="Line 18"/>
          <p:cNvSpPr>
            <a:spLocks noChangeShapeType="1"/>
          </p:cNvSpPr>
          <p:nvPr/>
        </p:nvSpPr>
        <p:spPr bwMode="auto">
          <a:xfrm>
            <a:off x="2057400" y="5257800"/>
            <a:ext cx="381000" cy="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52244" name="Line 20"/>
          <p:cNvSpPr>
            <a:spLocks noChangeShapeType="1"/>
          </p:cNvSpPr>
          <p:nvPr/>
        </p:nvSpPr>
        <p:spPr bwMode="auto">
          <a:xfrm>
            <a:off x="2057400" y="4038600"/>
            <a:ext cx="381000" cy="0"/>
          </a:xfrm>
          <a:prstGeom prst="line">
            <a:avLst/>
          </a:prstGeom>
          <a:noFill/>
          <a:ln w="38100">
            <a:solidFill>
              <a:srgbClr val="FF3300"/>
            </a:solidFill>
            <a:round/>
            <a:headEnd type="triangle" w="med" len="med"/>
            <a:tailEnd type="triangle" w="med" len="med"/>
          </a:ln>
        </p:spPr>
        <p:txBody>
          <a:bodyPr wrap="none" anchor="ctr"/>
          <a:lstStyle/>
          <a:p>
            <a:endParaRPr lang="en-IN"/>
          </a:p>
        </p:txBody>
      </p:sp>
      <p:sp>
        <p:nvSpPr>
          <p:cNvPr id="19474" name="Text Box 21"/>
          <p:cNvSpPr txBox="1">
            <a:spLocks noChangeArrowheads="1"/>
          </p:cNvSpPr>
          <p:nvPr/>
        </p:nvSpPr>
        <p:spPr bwMode="auto">
          <a:xfrm>
            <a:off x="876300" y="254000"/>
            <a:ext cx="7505700" cy="584200"/>
          </a:xfrm>
          <a:prstGeom prst="rect">
            <a:avLst/>
          </a:prstGeom>
          <a:noFill/>
          <a:ln w="9525">
            <a:noFill/>
            <a:miter lim="800000"/>
            <a:headEnd/>
            <a:tailEnd/>
          </a:ln>
        </p:spPr>
        <p:txBody>
          <a:bodyPr>
            <a:spAutoFit/>
          </a:bodyPr>
          <a:lstStyle/>
          <a:p>
            <a:pPr algn="ctr"/>
            <a:r>
              <a:rPr lang="en-US" sz="3200">
                <a:solidFill>
                  <a:srgbClr val="FF3300"/>
                </a:solidFill>
                <a:latin typeface="Times New Roman" pitchFamily="18" charset="0"/>
                <a:cs typeface="Arial" pitchFamily="34" charset="0"/>
              </a:rPr>
              <a:t>SLDC DATA FLOW ARCHITECTURE</a:t>
            </a:r>
            <a:endParaRPr lang="en-US" sz="3200">
              <a:solidFill>
                <a:srgbClr val="99FF33"/>
              </a:solidFill>
              <a:latin typeface="Times New Roman" pitchFamily="18" charset="0"/>
              <a:cs typeface="Arial" pitchFamily="34" charset="0"/>
            </a:endParaRPr>
          </a:p>
        </p:txBody>
      </p:sp>
      <p:sp>
        <p:nvSpPr>
          <p:cNvPr id="24" name="Rectangle 6"/>
          <p:cNvSpPr>
            <a:spLocks noChangeArrowheads="1"/>
          </p:cNvSpPr>
          <p:nvPr/>
        </p:nvSpPr>
        <p:spPr bwMode="auto">
          <a:xfrm>
            <a:off x="0" y="2667000"/>
            <a:ext cx="2057400" cy="457200"/>
          </a:xfrm>
          <a:prstGeom prst="rect">
            <a:avLst/>
          </a:prstGeom>
          <a:gradFill rotWithShape="0">
            <a:gsLst>
              <a:gs pos="0">
                <a:srgbClr val="503076"/>
              </a:gs>
              <a:gs pos="50000">
                <a:srgbClr val="AC67FF"/>
              </a:gs>
              <a:gs pos="100000">
                <a:srgbClr val="503076"/>
              </a:gs>
            </a:gsLst>
            <a:lin ang="5400000" scaled="1"/>
          </a:gradFill>
          <a:ln w="9525">
            <a:solidFill>
              <a:schemeClr val="tx1"/>
            </a:solidFill>
            <a:miter lim="800000"/>
            <a:headEnd/>
            <a:tailEnd/>
          </a:ln>
        </p:spPr>
        <p:txBody>
          <a:bodyPr wrap="none" anchor="ctr"/>
          <a:lstStyle/>
          <a:p>
            <a:pPr algn="ctr"/>
            <a:r>
              <a:rPr lang="en-US" sz="2000">
                <a:solidFill>
                  <a:srgbClr val="FFFFFF"/>
                </a:solidFill>
                <a:latin typeface="Times New Roman" pitchFamily="18" charset="0"/>
                <a:cs typeface="Arial" pitchFamily="34" charset="0"/>
              </a:rPr>
              <a:t>Data from 27 RTUs</a:t>
            </a:r>
            <a:endParaRPr lang="en-US" sz="2400">
              <a:latin typeface="Times New Roman" pitchFamily="18" charset="0"/>
              <a:cs typeface="Arial" pitchFamily="34" charset="0"/>
            </a:endParaRPr>
          </a:p>
        </p:txBody>
      </p:sp>
      <p:sp>
        <p:nvSpPr>
          <p:cNvPr id="25" name="Rectangle 6"/>
          <p:cNvSpPr>
            <a:spLocks noChangeArrowheads="1"/>
          </p:cNvSpPr>
          <p:nvPr/>
        </p:nvSpPr>
        <p:spPr bwMode="auto">
          <a:xfrm>
            <a:off x="0" y="3810000"/>
            <a:ext cx="2057400" cy="457200"/>
          </a:xfrm>
          <a:prstGeom prst="rect">
            <a:avLst/>
          </a:prstGeom>
          <a:gradFill rotWithShape="0">
            <a:gsLst>
              <a:gs pos="0">
                <a:srgbClr val="503076"/>
              </a:gs>
              <a:gs pos="50000">
                <a:srgbClr val="AC67FF"/>
              </a:gs>
              <a:gs pos="100000">
                <a:srgbClr val="503076"/>
              </a:gs>
            </a:gsLst>
            <a:lin ang="5400000" scaled="1"/>
          </a:gradFill>
          <a:ln w="9525">
            <a:solidFill>
              <a:schemeClr val="tx1"/>
            </a:solidFill>
            <a:miter lim="800000"/>
            <a:headEnd/>
            <a:tailEnd/>
          </a:ln>
        </p:spPr>
        <p:txBody>
          <a:bodyPr wrap="none" anchor="ctr"/>
          <a:lstStyle/>
          <a:p>
            <a:pPr algn="ctr"/>
            <a:r>
              <a:rPr lang="en-US" sz="2000">
                <a:solidFill>
                  <a:srgbClr val="FFFFFF"/>
                </a:solidFill>
                <a:latin typeface="Times New Roman" pitchFamily="18" charset="0"/>
                <a:cs typeface="Arial" pitchFamily="34" charset="0"/>
              </a:rPr>
              <a:t>Data from 17 RTUs</a:t>
            </a:r>
            <a:endParaRPr lang="en-US" sz="2400">
              <a:latin typeface="Times New Roman" pitchFamily="18" charset="0"/>
              <a:cs typeface="Arial" pitchFamily="34" charset="0"/>
            </a:endParaRPr>
          </a:p>
        </p:txBody>
      </p:sp>
      <p:sp>
        <p:nvSpPr>
          <p:cNvPr id="26" name="Rectangle 6"/>
          <p:cNvSpPr>
            <a:spLocks noChangeArrowheads="1"/>
          </p:cNvSpPr>
          <p:nvPr/>
        </p:nvSpPr>
        <p:spPr bwMode="auto">
          <a:xfrm>
            <a:off x="0" y="5029200"/>
            <a:ext cx="2057400" cy="457200"/>
          </a:xfrm>
          <a:prstGeom prst="rect">
            <a:avLst/>
          </a:prstGeom>
          <a:gradFill rotWithShape="0">
            <a:gsLst>
              <a:gs pos="0">
                <a:srgbClr val="503076"/>
              </a:gs>
              <a:gs pos="50000">
                <a:srgbClr val="AC67FF"/>
              </a:gs>
              <a:gs pos="100000">
                <a:srgbClr val="503076"/>
              </a:gs>
            </a:gsLst>
            <a:lin ang="5400000" scaled="1"/>
          </a:gradFill>
          <a:ln w="9525">
            <a:solidFill>
              <a:schemeClr val="tx1"/>
            </a:solidFill>
            <a:miter lim="800000"/>
            <a:headEnd/>
            <a:tailEnd/>
          </a:ln>
        </p:spPr>
        <p:txBody>
          <a:bodyPr wrap="none" anchor="ctr"/>
          <a:lstStyle/>
          <a:p>
            <a:pPr algn="ctr"/>
            <a:r>
              <a:rPr lang="en-US" sz="2000">
                <a:solidFill>
                  <a:srgbClr val="FFFFFF"/>
                </a:solidFill>
                <a:latin typeface="Times New Roman" pitchFamily="18" charset="0"/>
                <a:cs typeface="Arial" pitchFamily="34" charset="0"/>
              </a:rPr>
              <a:t>Data from 27 RTUs</a:t>
            </a:r>
            <a:endParaRPr lang="en-US" sz="2400">
              <a:latin typeface="Times New Roman" pitchFamily="18" charset="0"/>
              <a:cs typeface="Arial" pitchFamily="34"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2230"/>
                                        </p:tgtEl>
                                        <p:attrNameLst>
                                          <p:attrName>style.visibility</p:attrName>
                                        </p:attrNameLst>
                                      </p:cBhvr>
                                      <p:to>
                                        <p:strVal val="visible"/>
                                      </p:to>
                                    </p:set>
                                    <p:anim calcmode="lin" valueType="num">
                                      <p:cBhvr>
                                        <p:cTn id="7" dur="500" fill="hold"/>
                                        <p:tgtEl>
                                          <p:spTgt spid="52230"/>
                                        </p:tgtEl>
                                        <p:attrNameLst>
                                          <p:attrName>ppt_w</p:attrName>
                                        </p:attrNameLst>
                                      </p:cBhvr>
                                      <p:tavLst>
                                        <p:tav tm="0">
                                          <p:val>
                                            <p:fltVal val="0"/>
                                          </p:val>
                                        </p:tav>
                                        <p:tav tm="100000">
                                          <p:val>
                                            <p:strVal val="#ppt_w"/>
                                          </p:val>
                                        </p:tav>
                                      </p:tavLst>
                                    </p:anim>
                                    <p:anim calcmode="lin" valueType="num">
                                      <p:cBhvr>
                                        <p:cTn id="8" dur="500" fill="hold"/>
                                        <p:tgtEl>
                                          <p:spTgt spid="5223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2226"/>
                                        </p:tgtEl>
                                        <p:attrNameLst>
                                          <p:attrName>style.visibility</p:attrName>
                                        </p:attrNameLst>
                                      </p:cBhvr>
                                      <p:to>
                                        <p:strVal val="visible"/>
                                      </p:to>
                                    </p:set>
                                    <p:anim calcmode="lin" valueType="num">
                                      <p:cBhvr>
                                        <p:cTn id="12" dur="500" fill="hold"/>
                                        <p:tgtEl>
                                          <p:spTgt spid="52226"/>
                                        </p:tgtEl>
                                        <p:attrNameLst>
                                          <p:attrName>ppt_w</p:attrName>
                                        </p:attrNameLst>
                                      </p:cBhvr>
                                      <p:tavLst>
                                        <p:tav tm="0">
                                          <p:val>
                                            <p:fltVal val="0"/>
                                          </p:val>
                                        </p:tav>
                                        <p:tav tm="100000">
                                          <p:val>
                                            <p:strVal val="#ppt_w"/>
                                          </p:val>
                                        </p:tav>
                                      </p:tavLst>
                                    </p:anim>
                                    <p:anim calcmode="lin" valueType="num">
                                      <p:cBhvr>
                                        <p:cTn id="13" dur="500" fill="hold"/>
                                        <p:tgtEl>
                                          <p:spTgt spid="5222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52227"/>
                                        </p:tgtEl>
                                        <p:attrNameLst>
                                          <p:attrName>style.visibility</p:attrName>
                                        </p:attrNameLst>
                                      </p:cBhvr>
                                      <p:to>
                                        <p:strVal val="visible"/>
                                      </p:to>
                                    </p:set>
                                    <p:anim calcmode="lin" valueType="num">
                                      <p:cBhvr>
                                        <p:cTn id="17" dur="500" fill="hold"/>
                                        <p:tgtEl>
                                          <p:spTgt spid="52227"/>
                                        </p:tgtEl>
                                        <p:attrNameLst>
                                          <p:attrName>ppt_w</p:attrName>
                                        </p:attrNameLst>
                                      </p:cBhvr>
                                      <p:tavLst>
                                        <p:tav tm="0">
                                          <p:val>
                                            <p:fltVal val="0"/>
                                          </p:val>
                                        </p:tav>
                                        <p:tav tm="100000">
                                          <p:val>
                                            <p:strVal val="#ppt_w"/>
                                          </p:val>
                                        </p:tav>
                                      </p:tavLst>
                                    </p:anim>
                                    <p:anim calcmode="lin" valueType="num">
                                      <p:cBhvr>
                                        <p:cTn id="18" dur="500" fill="hold"/>
                                        <p:tgtEl>
                                          <p:spTgt spid="5222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52228"/>
                                        </p:tgtEl>
                                        <p:attrNameLst>
                                          <p:attrName>style.visibility</p:attrName>
                                        </p:attrNameLst>
                                      </p:cBhvr>
                                      <p:to>
                                        <p:strVal val="visible"/>
                                      </p:to>
                                    </p:set>
                                    <p:anim calcmode="lin" valueType="num">
                                      <p:cBhvr>
                                        <p:cTn id="22" dur="500" fill="hold"/>
                                        <p:tgtEl>
                                          <p:spTgt spid="52228"/>
                                        </p:tgtEl>
                                        <p:attrNameLst>
                                          <p:attrName>ppt_w</p:attrName>
                                        </p:attrNameLst>
                                      </p:cBhvr>
                                      <p:tavLst>
                                        <p:tav tm="0">
                                          <p:val>
                                            <p:fltVal val="0"/>
                                          </p:val>
                                        </p:tav>
                                        <p:tav tm="100000">
                                          <p:val>
                                            <p:strVal val="#ppt_w"/>
                                          </p:val>
                                        </p:tav>
                                      </p:tavLst>
                                    </p:anim>
                                    <p:anim calcmode="lin" valueType="num">
                                      <p:cBhvr>
                                        <p:cTn id="23" dur="500" fill="hold"/>
                                        <p:tgtEl>
                                          <p:spTgt spid="5222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52229"/>
                                        </p:tgtEl>
                                        <p:attrNameLst>
                                          <p:attrName>style.visibility</p:attrName>
                                        </p:attrNameLst>
                                      </p:cBhvr>
                                      <p:to>
                                        <p:strVal val="visible"/>
                                      </p:to>
                                    </p:set>
                                    <p:anim calcmode="lin" valueType="num">
                                      <p:cBhvr>
                                        <p:cTn id="27" dur="500" fill="hold"/>
                                        <p:tgtEl>
                                          <p:spTgt spid="52229"/>
                                        </p:tgtEl>
                                        <p:attrNameLst>
                                          <p:attrName>ppt_w</p:attrName>
                                        </p:attrNameLst>
                                      </p:cBhvr>
                                      <p:tavLst>
                                        <p:tav tm="0">
                                          <p:val>
                                            <p:fltVal val="0"/>
                                          </p:val>
                                        </p:tav>
                                        <p:tav tm="100000">
                                          <p:val>
                                            <p:strVal val="#ppt_w"/>
                                          </p:val>
                                        </p:tav>
                                      </p:tavLst>
                                    </p:anim>
                                    <p:anim calcmode="lin" valueType="num">
                                      <p:cBhvr>
                                        <p:cTn id="28" dur="500" fill="hold"/>
                                        <p:tgtEl>
                                          <p:spTgt spid="5222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52232"/>
                                        </p:tgtEl>
                                        <p:attrNameLst>
                                          <p:attrName>style.visibility</p:attrName>
                                        </p:attrNameLst>
                                      </p:cBhvr>
                                      <p:to>
                                        <p:strVal val="visible"/>
                                      </p:to>
                                    </p:set>
                                    <p:anim calcmode="lin" valueType="num">
                                      <p:cBhvr>
                                        <p:cTn id="32" dur="500" fill="hold"/>
                                        <p:tgtEl>
                                          <p:spTgt spid="52232"/>
                                        </p:tgtEl>
                                        <p:attrNameLst>
                                          <p:attrName>ppt_w</p:attrName>
                                        </p:attrNameLst>
                                      </p:cBhvr>
                                      <p:tavLst>
                                        <p:tav tm="0">
                                          <p:val>
                                            <p:fltVal val="0"/>
                                          </p:val>
                                        </p:tav>
                                        <p:tav tm="100000">
                                          <p:val>
                                            <p:strVal val="#ppt_w"/>
                                          </p:val>
                                        </p:tav>
                                      </p:tavLst>
                                    </p:anim>
                                    <p:anim calcmode="lin" valueType="num">
                                      <p:cBhvr>
                                        <p:cTn id="33" dur="500" fill="hold"/>
                                        <p:tgtEl>
                                          <p:spTgt spid="52232"/>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17" presetClass="entr" presetSubtype="8" fill="hold" grpId="0" nodeType="afterEffect">
                                  <p:stCondLst>
                                    <p:cond delay="0"/>
                                  </p:stCondLst>
                                  <p:childTnLst>
                                    <p:set>
                                      <p:cBhvr>
                                        <p:cTn id="36" dur="1" fill="hold">
                                          <p:stCondLst>
                                            <p:cond delay="0"/>
                                          </p:stCondLst>
                                        </p:cTn>
                                        <p:tgtEl>
                                          <p:spTgt spid="52231"/>
                                        </p:tgtEl>
                                        <p:attrNameLst>
                                          <p:attrName>style.visibility</p:attrName>
                                        </p:attrNameLst>
                                      </p:cBhvr>
                                      <p:to>
                                        <p:strVal val="visible"/>
                                      </p:to>
                                    </p:set>
                                    <p:anim calcmode="lin" valueType="num">
                                      <p:cBhvr>
                                        <p:cTn id="37" dur="500" fill="hold"/>
                                        <p:tgtEl>
                                          <p:spTgt spid="52231"/>
                                        </p:tgtEl>
                                        <p:attrNameLst>
                                          <p:attrName>ppt_x</p:attrName>
                                        </p:attrNameLst>
                                      </p:cBhvr>
                                      <p:tavLst>
                                        <p:tav tm="0">
                                          <p:val>
                                            <p:strVal val="#ppt_x-#ppt_w/2"/>
                                          </p:val>
                                        </p:tav>
                                        <p:tav tm="100000">
                                          <p:val>
                                            <p:strVal val="#ppt_x"/>
                                          </p:val>
                                        </p:tav>
                                      </p:tavLst>
                                    </p:anim>
                                    <p:anim calcmode="lin" valueType="num">
                                      <p:cBhvr>
                                        <p:cTn id="38" dur="500" fill="hold"/>
                                        <p:tgtEl>
                                          <p:spTgt spid="52231"/>
                                        </p:tgtEl>
                                        <p:attrNameLst>
                                          <p:attrName>ppt_y</p:attrName>
                                        </p:attrNameLst>
                                      </p:cBhvr>
                                      <p:tavLst>
                                        <p:tav tm="0">
                                          <p:val>
                                            <p:strVal val="#ppt_y"/>
                                          </p:val>
                                        </p:tav>
                                        <p:tav tm="100000">
                                          <p:val>
                                            <p:strVal val="#ppt_y"/>
                                          </p:val>
                                        </p:tav>
                                      </p:tavLst>
                                    </p:anim>
                                    <p:anim calcmode="lin" valueType="num">
                                      <p:cBhvr>
                                        <p:cTn id="39" dur="500" fill="hold"/>
                                        <p:tgtEl>
                                          <p:spTgt spid="52231"/>
                                        </p:tgtEl>
                                        <p:attrNameLst>
                                          <p:attrName>ppt_w</p:attrName>
                                        </p:attrNameLst>
                                      </p:cBhvr>
                                      <p:tavLst>
                                        <p:tav tm="0">
                                          <p:val>
                                            <p:fltVal val="0"/>
                                          </p:val>
                                        </p:tav>
                                        <p:tav tm="100000">
                                          <p:val>
                                            <p:strVal val="#ppt_w"/>
                                          </p:val>
                                        </p:tav>
                                      </p:tavLst>
                                    </p:anim>
                                    <p:anim calcmode="lin" valueType="num">
                                      <p:cBhvr>
                                        <p:cTn id="40" dur="500" fill="hold"/>
                                        <p:tgtEl>
                                          <p:spTgt spid="52231"/>
                                        </p:tgtEl>
                                        <p:attrNameLst>
                                          <p:attrName>ppt_h</p:attrName>
                                        </p:attrNameLst>
                                      </p:cBhvr>
                                      <p:tavLst>
                                        <p:tav tm="0">
                                          <p:val>
                                            <p:strVal val="#ppt_h"/>
                                          </p:val>
                                        </p:tav>
                                        <p:tav tm="100000">
                                          <p:val>
                                            <p:strVal val="#ppt_h"/>
                                          </p:val>
                                        </p:tav>
                                      </p:tavLst>
                                    </p:anim>
                                  </p:childTnLst>
                                </p:cTn>
                              </p:par>
                            </p:childTnLst>
                          </p:cTn>
                        </p:par>
                        <p:par>
                          <p:cTn id="41" fill="hold">
                            <p:stCondLst>
                              <p:cond delay="3500"/>
                            </p:stCondLst>
                            <p:childTnLst>
                              <p:par>
                                <p:cTn id="42" presetID="17" presetClass="entr" presetSubtype="8" fill="hold" grpId="0" nodeType="afterEffect">
                                  <p:stCondLst>
                                    <p:cond delay="0"/>
                                  </p:stCondLst>
                                  <p:childTnLst>
                                    <p:set>
                                      <p:cBhvr>
                                        <p:cTn id="43" dur="1" fill="hold">
                                          <p:stCondLst>
                                            <p:cond delay="0"/>
                                          </p:stCondLst>
                                        </p:cTn>
                                        <p:tgtEl>
                                          <p:spTgt spid="52240"/>
                                        </p:tgtEl>
                                        <p:attrNameLst>
                                          <p:attrName>style.visibility</p:attrName>
                                        </p:attrNameLst>
                                      </p:cBhvr>
                                      <p:to>
                                        <p:strVal val="visible"/>
                                      </p:to>
                                    </p:set>
                                    <p:anim calcmode="lin" valueType="num">
                                      <p:cBhvr>
                                        <p:cTn id="44" dur="500" fill="hold"/>
                                        <p:tgtEl>
                                          <p:spTgt spid="52240"/>
                                        </p:tgtEl>
                                        <p:attrNameLst>
                                          <p:attrName>ppt_x</p:attrName>
                                        </p:attrNameLst>
                                      </p:cBhvr>
                                      <p:tavLst>
                                        <p:tav tm="0">
                                          <p:val>
                                            <p:strVal val="#ppt_x-#ppt_w/2"/>
                                          </p:val>
                                        </p:tav>
                                        <p:tav tm="100000">
                                          <p:val>
                                            <p:strVal val="#ppt_x"/>
                                          </p:val>
                                        </p:tav>
                                      </p:tavLst>
                                    </p:anim>
                                    <p:anim calcmode="lin" valueType="num">
                                      <p:cBhvr>
                                        <p:cTn id="45" dur="500" fill="hold"/>
                                        <p:tgtEl>
                                          <p:spTgt spid="52240"/>
                                        </p:tgtEl>
                                        <p:attrNameLst>
                                          <p:attrName>ppt_y</p:attrName>
                                        </p:attrNameLst>
                                      </p:cBhvr>
                                      <p:tavLst>
                                        <p:tav tm="0">
                                          <p:val>
                                            <p:strVal val="#ppt_y"/>
                                          </p:val>
                                        </p:tav>
                                        <p:tav tm="100000">
                                          <p:val>
                                            <p:strVal val="#ppt_y"/>
                                          </p:val>
                                        </p:tav>
                                      </p:tavLst>
                                    </p:anim>
                                    <p:anim calcmode="lin" valueType="num">
                                      <p:cBhvr>
                                        <p:cTn id="46" dur="500" fill="hold"/>
                                        <p:tgtEl>
                                          <p:spTgt spid="52240"/>
                                        </p:tgtEl>
                                        <p:attrNameLst>
                                          <p:attrName>ppt_w</p:attrName>
                                        </p:attrNameLst>
                                      </p:cBhvr>
                                      <p:tavLst>
                                        <p:tav tm="0">
                                          <p:val>
                                            <p:fltVal val="0"/>
                                          </p:val>
                                        </p:tav>
                                        <p:tav tm="100000">
                                          <p:val>
                                            <p:strVal val="#ppt_w"/>
                                          </p:val>
                                        </p:tav>
                                      </p:tavLst>
                                    </p:anim>
                                    <p:anim calcmode="lin" valueType="num">
                                      <p:cBhvr>
                                        <p:cTn id="47" dur="500" fill="hold"/>
                                        <p:tgtEl>
                                          <p:spTgt spid="52240"/>
                                        </p:tgtEl>
                                        <p:attrNameLst>
                                          <p:attrName>ppt_h</p:attrName>
                                        </p:attrNameLst>
                                      </p:cBhvr>
                                      <p:tavLst>
                                        <p:tav tm="0">
                                          <p:val>
                                            <p:strVal val="#ppt_h"/>
                                          </p:val>
                                        </p:tav>
                                        <p:tav tm="100000">
                                          <p:val>
                                            <p:strVal val="#ppt_h"/>
                                          </p:val>
                                        </p:tav>
                                      </p:tavLst>
                                    </p:anim>
                                  </p:childTnLst>
                                </p:cTn>
                              </p:par>
                            </p:childTnLst>
                          </p:cTn>
                        </p:par>
                        <p:par>
                          <p:cTn id="48" fill="hold">
                            <p:stCondLst>
                              <p:cond delay="4000"/>
                            </p:stCondLst>
                            <p:childTnLst>
                              <p:par>
                                <p:cTn id="49" presetID="17" presetClass="entr" presetSubtype="8" fill="hold" grpId="0" nodeType="afterEffect">
                                  <p:stCondLst>
                                    <p:cond delay="0"/>
                                  </p:stCondLst>
                                  <p:childTnLst>
                                    <p:set>
                                      <p:cBhvr>
                                        <p:cTn id="50" dur="1" fill="hold">
                                          <p:stCondLst>
                                            <p:cond delay="0"/>
                                          </p:stCondLst>
                                        </p:cTn>
                                        <p:tgtEl>
                                          <p:spTgt spid="52244"/>
                                        </p:tgtEl>
                                        <p:attrNameLst>
                                          <p:attrName>style.visibility</p:attrName>
                                        </p:attrNameLst>
                                      </p:cBhvr>
                                      <p:to>
                                        <p:strVal val="visible"/>
                                      </p:to>
                                    </p:set>
                                    <p:anim calcmode="lin" valueType="num">
                                      <p:cBhvr>
                                        <p:cTn id="51" dur="500" fill="hold"/>
                                        <p:tgtEl>
                                          <p:spTgt spid="52244"/>
                                        </p:tgtEl>
                                        <p:attrNameLst>
                                          <p:attrName>ppt_x</p:attrName>
                                        </p:attrNameLst>
                                      </p:cBhvr>
                                      <p:tavLst>
                                        <p:tav tm="0">
                                          <p:val>
                                            <p:strVal val="#ppt_x-#ppt_w/2"/>
                                          </p:val>
                                        </p:tav>
                                        <p:tav tm="100000">
                                          <p:val>
                                            <p:strVal val="#ppt_x"/>
                                          </p:val>
                                        </p:tav>
                                      </p:tavLst>
                                    </p:anim>
                                    <p:anim calcmode="lin" valueType="num">
                                      <p:cBhvr>
                                        <p:cTn id="52" dur="500" fill="hold"/>
                                        <p:tgtEl>
                                          <p:spTgt spid="52244"/>
                                        </p:tgtEl>
                                        <p:attrNameLst>
                                          <p:attrName>ppt_y</p:attrName>
                                        </p:attrNameLst>
                                      </p:cBhvr>
                                      <p:tavLst>
                                        <p:tav tm="0">
                                          <p:val>
                                            <p:strVal val="#ppt_y"/>
                                          </p:val>
                                        </p:tav>
                                        <p:tav tm="100000">
                                          <p:val>
                                            <p:strVal val="#ppt_y"/>
                                          </p:val>
                                        </p:tav>
                                      </p:tavLst>
                                    </p:anim>
                                    <p:anim calcmode="lin" valueType="num">
                                      <p:cBhvr>
                                        <p:cTn id="53" dur="500" fill="hold"/>
                                        <p:tgtEl>
                                          <p:spTgt spid="52244"/>
                                        </p:tgtEl>
                                        <p:attrNameLst>
                                          <p:attrName>ppt_w</p:attrName>
                                        </p:attrNameLst>
                                      </p:cBhvr>
                                      <p:tavLst>
                                        <p:tav tm="0">
                                          <p:val>
                                            <p:fltVal val="0"/>
                                          </p:val>
                                        </p:tav>
                                        <p:tav tm="100000">
                                          <p:val>
                                            <p:strVal val="#ppt_w"/>
                                          </p:val>
                                        </p:tav>
                                      </p:tavLst>
                                    </p:anim>
                                    <p:anim calcmode="lin" valueType="num">
                                      <p:cBhvr>
                                        <p:cTn id="54" dur="500" fill="hold"/>
                                        <p:tgtEl>
                                          <p:spTgt spid="52244"/>
                                        </p:tgtEl>
                                        <p:attrNameLst>
                                          <p:attrName>ppt_h</p:attrName>
                                        </p:attrNameLst>
                                      </p:cBhvr>
                                      <p:tavLst>
                                        <p:tav tm="0">
                                          <p:val>
                                            <p:strVal val="#ppt_h"/>
                                          </p:val>
                                        </p:tav>
                                        <p:tav tm="100000">
                                          <p:val>
                                            <p:strVal val="#ppt_h"/>
                                          </p:val>
                                        </p:tav>
                                      </p:tavLst>
                                    </p:anim>
                                  </p:childTnLst>
                                </p:cTn>
                              </p:par>
                            </p:childTnLst>
                          </p:cTn>
                        </p:par>
                        <p:par>
                          <p:cTn id="55" fill="hold">
                            <p:stCondLst>
                              <p:cond delay="4500"/>
                            </p:stCondLst>
                            <p:childTnLst>
                              <p:par>
                                <p:cTn id="56" presetID="17" presetClass="entr" presetSubtype="8" fill="hold" grpId="0" nodeType="afterEffect">
                                  <p:stCondLst>
                                    <p:cond delay="0"/>
                                  </p:stCondLst>
                                  <p:childTnLst>
                                    <p:set>
                                      <p:cBhvr>
                                        <p:cTn id="57" dur="1" fill="hold">
                                          <p:stCondLst>
                                            <p:cond delay="0"/>
                                          </p:stCondLst>
                                        </p:cTn>
                                        <p:tgtEl>
                                          <p:spTgt spid="52242"/>
                                        </p:tgtEl>
                                        <p:attrNameLst>
                                          <p:attrName>style.visibility</p:attrName>
                                        </p:attrNameLst>
                                      </p:cBhvr>
                                      <p:to>
                                        <p:strVal val="visible"/>
                                      </p:to>
                                    </p:set>
                                    <p:anim calcmode="lin" valueType="num">
                                      <p:cBhvr>
                                        <p:cTn id="58" dur="500" fill="hold"/>
                                        <p:tgtEl>
                                          <p:spTgt spid="52242"/>
                                        </p:tgtEl>
                                        <p:attrNameLst>
                                          <p:attrName>ppt_x</p:attrName>
                                        </p:attrNameLst>
                                      </p:cBhvr>
                                      <p:tavLst>
                                        <p:tav tm="0">
                                          <p:val>
                                            <p:strVal val="#ppt_x-#ppt_w/2"/>
                                          </p:val>
                                        </p:tav>
                                        <p:tav tm="100000">
                                          <p:val>
                                            <p:strVal val="#ppt_x"/>
                                          </p:val>
                                        </p:tav>
                                      </p:tavLst>
                                    </p:anim>
                                    <p:anim calcmode="lin" valueType="num">
                                      <p:cBhvr>
                                        <p:cTn id="59" dur="500" fill="hold"/>
                                        <p:tgtEl>
                                          <p:spTgt spid="52242"/>
                                        </p:tgtEl>
                                        <p:attrNameLst>
                                          <p:attrName>ppt_y</p:attrName>
                                        </p:attrNameLst>
                                      </p:cBhvr>
                                      <p:tavLst>
                                        <p:tav tm="0">
                                          <p:val>
                                            <p:strVal val="#ppt_y"/>
                                          </p:val>
                                        </p:tav>
                                        <p:tav tm="100000">
                                          <p:val>
                                            <p:strVal val="#ppt_y"/>
                                          </p:val>
                                        </p:tav>
                                      </p:tavLst>
                                    </p:anim>
                                    <p:anim calcmode="lin" valueType="num">
                                      <p:cBhvr>
                                        <p:cTn id="60" dur="500" fill="hold"/>
                                        <p:tgtEl>
                                          <p:spTgt spid="52242"/>
                                        </p:tgtEl>
                                        <p:attrNameLst>
                                          <p:attrName>ppt_w</p:attrName>
                                        </p:attrNameLst>
                                      </p:cBhvr>
                                      <p:tavLst>
                                        <p:tav tm="0">
                                          <p:val>
                                            <p:fltVal val="0"/>
                                          </p:val>
                                        </p:tav>
                                        <p:tav tm="100000">
                                          <p:val>
                                            <p:strVal val="#ppt_w"/>
                                          </p:val>
                                        </p:tav>
                                      </p:tavLst>
                                    </p:anim>
                                    <p:anim calcmode="lin" valueType="num">
                                      <p:cBhvr>
                                        <p:cTn id="61" dur="500" fill="hold"/>
                                        <p:tgtEl>
                                          <p:spTgt spid="52242"/>
                                        </p:tgtEl>
                                        <p:attrNameLst>
                                          <p:attrName>ppt_h</p:attrName>
                                        </p:attrNameLst>
                                      </p:cBhvr>
                                      <p:tavLst>
                                        <p:tav tm="0">
                                          <p:val>
                                            <p:strVal val="#ppt_h"/>
                                          </p:val>
                                        </p:tav>
                                        <p:tav tm="100000">
                                          <p:val>
                                            <p:strVal val="#ppt_h"/>
                                          </p:val>
                                        </p:tav>
                                      </p:tavLst>
                                    </p:anim>
                                  </p:childTnLst>
                                </p:cTn>
                              </p:par>
                            </p:childTnLst>
                          </p:cTn>
                        </p:par>
                        <p:par>
                          <p:cTn id="62" fill="hold">
                            <p:stCondLst>
                              <p:cond delay="5000"/>
                            </p:stCondLst>
                            <p:childTnLst>
                              <p:par>
                                <p:cTn id="63" presetID="17" presetClass="entr" presetSubtype="8" fill="hold" grpId="0" nodeType="afterEffect">
                                  <p:stCondLst>
                                    <p:cond delay="0"/>
                                  </p:stCondLst>
                                  <p:childTnLst>
                                    <p:set>
                                      <p:cBhvr>
                                        <p:cTn id="64" dur="1" fill="hold">
                                          <p:stCondLst>
                                            <p:cond delay="0"/>
                                          </p:stCondLst>
                                        </p:cTn>
                                        <p:tgtEl>
                                          <p:spTgt spid="52233"/>
                                        </p:tgtEl>
                                        <p:attrNameLst>
                                          <p:attrName>style.visibility</p:attrName>
                                        </p:attrNameLst>
                                      </p:cBhvr>
                                      <p:to>
                                        <p:strVal val="visible"/>
                                      </p:to>
                                    </p:set>
                                    <p:anim calcmode="lin" valueType="num">
                                      <p:cBhvr>
                                        <p:cTn id="65" dur="500" fill="hold"/>
                                        <p:tgtEl>
                                          <p:spTgt spid="52233"/>
                                        </p:tgtEl>
                                        <p:attrNameLst>
                                          <p:attrName>ppt_x</p:attrName>
                                        </p:attrNameLst>
                                      </p:cBhvr>
                                      <p:tavLst>
                                        <p:tav tm="0">
                                          <p:val>
                                            <p:strVal val="#ppt_x-#ppt_w/2"/>
                                          </p:val>
                                        </p:tav>
                                        <p:tav tm="100000">
                                          <p:val>
                                            <p:strVal val="#ppt_x"/>
                                          </p:val>
                                        </p:tav>
                                      </p:tavLst>
                                    </p:anim>
                                    <p:anim calcmode="lin" valueType="num">
                                      <p:cBhvr>
                                        <p:cTn id="66" dur="500" fill="hold"/>
                                        <p:tgtEl>
                                          <p:spTgt spid="52233"/>
                                        </p:tgtEl>
                                        <p:attrNameLst>
                                          <p:attrName>ppt_y</p:attrName>
                                        </p:attrNameLst>
                                      </p:cBhvr>
                                      <p:tavLst>
                                        <p:tav tm="0">
                                          <p:val>
                                            <p:strVal val="#ppt_y"/>
                                          </p:val>
                                        </p:tav>
                                        <p:tav tm="100000">
                                          <p:val>
                                            <p:strVal val="#ppt_y"/>
                                          </p:val>
                                        </p:tav>
                                      </p:tavLst>
                                    </p:anim>
                                    <p:anim calcmode="lin" valueType="num">
                                      <p:cBhvr>
                                        <p:cTn id="67" dur="500" fill="hold"/>
                                        <p:tgtEl>
                                          <p:spTgt spid="52233"/>
                                        </p:tgtEl>
                                        <p:attrNameLst>
                                          <p:attrName>ppt_w</p:attrName>
                                        </p:attrNameLst>
                                      </p:cBhvr>
                                      <p:tavLst>
                                        <p:tav tm="0">
                                          <p:val>
                                            <p:fltVal val="0"/>
                                          </p:val>
                                        </p:tav>
                                        <p:tav tm="100000">
                                          <p:val>
                                            <p:strVal val="#ppt_w"/>
                                          </p:val>
                                        </p:tav>
                                      </p:tavLst>
                                    </p:anim>
                                    <p:anim calcmode="lin" valueType="num">
                                      <p:cBhvr>
                                        <p:cTn id="68" dur="500" fill="hold"/>
                                        <p:tgtEl>
                                          <p:spTgt spid="52233"/>
                                        </p:tgtEl>
                                        <p:attrNameLst>
                                          <p:attrName>ppt_h</p:attrName>
                                        </p:attrNameLst>
                                      </p:cBhvr>
                                      <p:tavLst>
                                        <p:tav tm="0">
                                          <p:val>
                                            <p:strVal val="#ppt_h"/>
                                          </p:val>
                                        </p:tav>
                                        <p:tav tm="100000">
                                          <p:val>
                                            <p:strVal val="#ppt_h"/>
                                          </p:val>
                                        </p:tav>
                                      </p:tavLst>
                                    </p:anim>
                                  </p:childTnLst>
                                </p:cTn>
                              </p:par>
                            </p:childTnLst>
                          </p:cTn>
                        </p:par>
                        <p:par>
                          <p:cTn id="69" fill="hold">
                            <p:stCondLst>
                              <p:cond delay="5500"/>
                            </p:stCondLst>
                            <p:childTnLst>
                              <p:par>
                                <p:cTn id="70" presetID="17" presetClass="entr" presetSubtype="8" fill="hold" grpId="0" nodeType="afterEffect">
                                  <p:stCondLst>
                                    <p:cond delay="0"/>
                                  </p:stCondLst>
                                  <p:childTnLst>
                                    <p:set>
                                      <p:cBhvr>
                                        <p:cTn id="71" dur="1" fill="hold">
                                          <p:stCondLst>
                                            <p:cond delay="0"/>
                                          </p:stCondLst>
                                        </p:cTn>
                                        <p:tgtEl>
                                          <p:spTgt spid="52235"/>
                                        </p:tgtEl>
                                        <p:attrNameLst>
                                          <p:attrName>style.visibility</p:attrName>
                                        </p:attrNameLst>
                                      </p:cBhvr>
                                      <p:to>
                                        <p:strVal val="visible"/>
                                      </p:to>
                                    </p:set>
                                    <p:anim calcmode="lin" valueType="num">
                                      <p:cBhvr>
                                        <p:cTn id="72" dur="500" fill="hold"/>
                                        <p:tgtEl>
                                          <p:spTgt spid="52235"/>
                                        </p:tgtEl>
                                        <p:attrNameLst>
                                          <p:attrName>ppt_x</p:attrName>
                                        </p:attrNameLst>
                                      </p:cBhvr>
                                      <p:tavLst>
                                        <p:tav tm="0">
                                          <p:val>
                                            <p:strVal val="#ppt_x-#ppt_w/2"/>
                                          </p:val>
                                        </p:tav>
                                        <p:tav tm="100000">
                                          <p:val>
                                            <p:strVal val="#ppt_x"/>
                                          </p:val>
                                        </p:tav>
                                      </p:tavLst>
                                    </p:anim>
                                    <p:anim calcmode="lin" valueType="num">
                                      <p:cBhvr>
                                        <p:cTn id="73" dur="500" fill="hold"/>
                                        <p:tgtEl>
                                          <p:spTgt spid="52235"/>
                                        </p:tgtEl>
                                        <p:attrNameLst>
                                          <p:attrName>ppt_y</p:attrName>
                                        </p:attrNameLst>
                                      </p:cBhvr>
                                      <p:tavLst>
                                        <p:tav tm="0">
                                          <p:val>
                                            <p:strVal val="#ppt_y"/>
                                          </p:val>
                                        </p:tav>
                                        <p:tav tm="100000">
                                          <p:val>
                                            <p:strVal val="#ppt_y"/>
                                          </p:val>
                                        </p:tav>
                                      </p:tavLst>
                                    </p:anim>
                                    <p:anim calcmode="lin" valueType="num">
                                      <p:cBhvr>
                                        <p:cTn id="74" dur="500" fill="hold"/>
                                        <p:tgtEl>
                                          <p:spTgt spid="52235"/>
                                        </p:tgtEl>
                                        <p:attrNameLst>
                                          <p:attrName>ppt_w</p:attrName>
                                        </p:attrNameLst>
                                      </p:cBhvr>
                                      <p:tavLst>
                                        <p:tav tm="0">
                                          <p:val>
                                            <p:fltVal val="0"/>
                                          </p:val>
                                        </p:tav>
                                        <p:tav tm="100000">
                                          <p:val>
                                            <p:strVal val="#ppt_w"/>
                                          </p:val>
                                        </p:tav>
                                      </p:tavLst>
                                    </p:anim>
                                    <p:anim calcmode="lin" valueType="num">
                                      <p:cBhvr>
                                        <p:cTn id="75" dur="500" fill="hold"/>
                                        <p:tgtEl>
                                          <p:spTgt spid="52235"/>
                                        </p:tgtEl>
                                        <p:attrNameLst>
                                          <p:attrName>ppt_h</p:attrName>
                                        </p:attrNameLst>
                                      </p:cBhvr>
                                      <p:tavLst>
                                        <p:tav tm="0">
                                          <p:val>
                                            <p:strVal val="#ppt_h"/>
                                          </p:val>
                                        </p:tav>
                                        <p:tav tm="100000">
                                          <p:val>
                                            <p:strVal val="#ppt_h"/>
                                          </p:val>
                                        </p:tav>
                                      </p:tavLst>
                                    </p:anim>
                                  </p:childTnLst>
                                </p:cTn>
                              </p:par>
                            </p:childTnLst>
                          </p:cTn>
                        </p:par>
                        <p:par>
                          <p:cTn id="76" fill="hold">
                            <p:stCondLst>
                              <p:cond delay="6000"/>
                            </p:stCondLst>
                            <p:childTnLst>
                              <p:par>
                                <p:cTn id="77" presetID="17" presetClass="entr" presetSubtype="8" fill="hold" grpId="0" nodeType="afterEffect">
                                  <p:stCondLst>
                                    <p:cond delay="0"/>
                                  </p:stCondLst>
                                  <p:childTnLst>
                                    <p:set>
                                      <p:cBhvr>
                                        <p:cTn id="78" dur="1" fill="hold">
                                          <p:stCondLst>
                                            <p:cond delay="0"/>
                                          </p:stCondLst>
                                        </p:cTn>
                                        <p:tgtEl>
                                          <p:spTgt spid="52236"/>
                                        </p:tgtEl>
                                        <p:attrNameLst>
                                          <p:attrName>style.visibility</p:attrName>
                                        </p:attrNameLst>
                                      </p:cBhvr>
                                      <p:to>
                                        <p:strVal val="visible"/>
                                      </p:to>
                                    </p:set>
                                    <p:anim calcmode="lin" valueType="num">
                                      <p:cBhvr>
                                        <p:cTn id="79" dur="500" fill="hold"/>
                                        <p:tgtEl>
                                          <p:spTgt spid="52236"/>
                                        </p:tgtEl>
                                        <p:attrNameLst>
                                          <p:attrName>ppt_x</p:attrName>
                                        </p:attrNameLst>
                                      </p:cBhvr>
                                      <p:tavLst>
                                        <p:tav tm="0">
                                          <p:val>
                                            <p:strVal val="#ppt_x-#ppt_w/2"/>
                                          </p:val>
                                        </p:tav>
                                        <p:tav tm="100000">
                                          <p:val>
                                            <p:strVal val="#ppt_x"/>
                                          </p:val>
                                        </p:tav>
                                      </p:tavLst>
                                    </p:anim>
                                    <p:anim calcmode="lin" valueType="num">
                                      <p:cBhvr>
                                        <p:cTn id="80" dur="500" fill="hold"/>
                                        <p:tgtEl>
                                          <p:spTgt spid="52236"/>
                                        </p:tgtEl>
                                        <p:attrNameLst>
                                          <p:attrName>ppt_y</p:attrName>
                                        </p:attrNameLst>
                                      </p:cBhvr>
                                      <p:tavLst>
                                        <p:tav tm="0">
                                          <p:val>
                                            <p:strVal val="#ppt_y"/>
                                          </p:val>
                                        </p:tav>
                                        <p:tav tm="100000">
                                          <p:val>
                                            <p:strVal val="#ppt_y"/>
                                          </p:val>
                                        </p:tav>
                                      </p:tavLst>
                                    </p:anim>
                                    <p:anim calcmode="lin" valueType="num">
                                      <p:cBhvr>
                                        <p:cTn id="81" dur="500" fill="hold"/>
                                        <p:tgtEl>
                                          <p:spTgt spid="52236"/>
                                        </p:tgtEl>
                                        <p:attrNameLst>
                                          <p:attrName>ppt_w</p:attrName>
                                        </p:attrNameLst>
                                      </p:cBhvr>
                                      <p:tavLst>
                                        <p:tav tm="0">
                                          <p:val>
                                            <p:fltVal val="0"/>
                                          </p:val>
                                        </p:tav>
                                        <p:tav tm="100000">
                                          <p:val>
                                            <p:strVal val="#ppt_w"/>
                                          </p:val>
                                        </p:tav>
                                      </p:tavLst>
                                    </p:anim>
                                    <p:anim calcmode="lin" valueType="num">
                                      <p:cBhvr>
                                        <p:cTn id="82" dur="500" fill="hold"/>
                                        <p:tgtEl>
                                          <p:spTgt spid="52236"/>
                                        </p:tgtEl>
                                        <p:attrNameLst>
                                          <p:attrName>ppt_h</p:attrName>
                                        </p:attrNameLst>
                                      </p:cBhvr>
                                      <p:tavLst>
                                        <p:tav tm="0">
                                          <p:val>
                                            <p:strVal val="#ppt_h"/>
                                          </p:val>
                                        </p:tav>
                                        <p:tav tm="100000">
                                          <p:val>
                                            <p:strVal val="#ppt_h"/>
                                          </p:val>
                                        </p:tav>
                                      </p:tavLst>
                                    </p:anim>
                                  </p:childTnLst>
                                </p:cTn>
                              </p:par>
                            </p:childTnLst>
                          </p:cTn>
                        </p:par>
                        <p:par>
                          <p:cTn id="83" fill="hold">
                            <p:stCondLst>
                              <p:cond delay="6500"/>
                            </p:stCondLst>
                            <p:childTnLst>
                              <p:par>
                                <p:cTn id="84" presetID="17" presetClass="entr" presetSubtype="8" fill="hold" grpId="0" nodeType="afterEffect">
                                  <p:stCondLst>
                                    <p:cond delay="0"/>
                                  </p:stCondLst>
                                  <p:childTnLst>
                                    <p:set>
                                      <p:cBhvr>
                                        <p:cTn id="85" dur="1" fill="hold">
                                          <p:stCondLst>
                                            <p:cond delay="0"/>
                                          </p:stCondLst>
                                        </p:cTn>
                                        <p:tgtEl>
                                          <p:spTgt spid="52234"/>
                                        </p:tgtEl>
                                        <p:attrNameLst>
                                          <p:attrName>style.visibility</p:attrName>
                                        </p:attrNameLst>
                                      </p:cBhvr>
                                      <p:to>
                                        <p:strVal val="visible"/>
                                      </p:to>
                                    </p:set>
                                    <p:anim calcmode="lin" valueType="num">
                                      <p:cBhvr>
                                        <p:cTn id="86" dur="500" fill="hold"/>
                                        <p:tgtEl>
                                          <p:spTgt spid="52234"/>
                                        </p:tgtEl>
                                        <p:attrNameLst>
                                          <p:attrName>ppt_x</p:attrName>
                                        </p:attrNameLst>
                                      </p:cBhvr>
                                      <p:tavLst>
                                        <p:tav tm="0">
                                          <p:val>
                                            <p:strVal val="#ppt_x-#ppt_w/2"/>
                                          </p:val>
                                        </p:tav>
                                        <p:tav tm="100000">
                                          <p:val>
                                            <p:strVal val="#ppt_x"/>
                                          </p:val>
                                        </p:tav>
                                      </p:tavLst>
                                    </p:anim>
                                    <p:anim calcmode="lin" valueType="num">
                                      <p:cBhvr>
                                        <p:cTn id="87" dur="500" fill="hold"/>
                                        <p:tgtEl>
                                          <p:spTgt spid="52234"/>
                                        </p:tgtEl>
                                        <p:attrNameLst>
                                          <p:attrName>ppt_y</p:attrName>
                                        </p:attrNameLst>
                                      </p:cBhvr>
                                      <p:tavLst>
                                        <p:tav tm="0">
                                          <p:val>
                                            <p:strVal val="#ppt_y"/>
                                          </p:val>
                                        </p:tav>
                                        <p:tav tm="100000">
                                          <p:val>
                                            <p:strVal val="#ppt_y"/>
                                          </p:val>
                                        </p:tav>
                                      </p:tavLst>
                                    </p:anim>
                                    <p:anim calcmode="lin" valueType="num">
                                      <p:cBhvr>
                                        <p:cTn id="88" dur="500" fill="hold"/>
                                        <p:tgtEl>
                                          <p:spTgt spid="52234"/>
                                        </p:tgtEl>
                                        <p:attrNameLst>
                                          <p:attrName>ppt_w</p:attrName>
                                        </p:attrNameLst>
                                      </p:cBhvr>
                                      <p:tavLst>
                                        <p:tav tm="0">
                                          <p:val>
                                            <p:fltVal val="0"/>
                                          </p:val>
                                        </p:tav>
                                        <p:tav tm="100000">
                                          <p:val>
                                            <p:strVal val="#ppt_w"/>
                                          </p:val>
                                        </p:tav>
                                      </p:tavLst>
                                    </p:anim>
                                    <p:anim calcmode="lin" valueType="num">
                                      <p:cBhvr>
                                        <p:cTn id="89" dur="500" fill="hold"/>
                                        <p:tgtEl>
                                          <p:spTgt spid="52234"/>
                                        </p:tgtEl>
                                        <p:attrNameLst>
                                          <p:attrName>ppt_h</p:attrName>
                                        </p:attrNameLst>
                                      </p:cBhvr>
                                      <p:tavLst>
                                        <p:tav tm="0">
                                          <p:val>
                                            <p:strVal val="#ppt_h"/>
                                          </p:val>
                                        </p:tav>
                                        <p:tav tm="100000">
                                          <p:val>
                                            <p:strVal val="#ppt_h"/>
                                          </p:val>
                                        </p:tav>
                                      </p:tavLst>
                                    </p:anim>
                                  </p:childTnLst>
                                </p:cTn>
                              </p:par>
                            </p:childTnLst>
                          </p:cTn>
                        </p:par>
                        <p:par>
                          <p:cTn id="90" fill="hold">
                            <p:stCondLst>
                              <p:cond delay="7000"/>
                            </p:stCondLst>
                            <p:childTnLst>
                              <p:par>
                                <p:cTn id="91" presetID="1" presetClass="entr" presetSubtype="0" fill="hold" grpId="0" nodeType="afterEffect">
                                  <p:stCondLst>
                                    <p:cond delay="0"/>
                                  </p:stCondLst>
                                  <p:childTnLst>
                                    <p:set>
                                      <p:cBhvr>
                                        <p:cTn id="92" dur="1" fill="hold">
                                          <p:stCondLst>
                                            <p:cond delay="499"/>
                                          </p:stCondLst>
                                        </p:cTn>
                                        <p:tgtEl>
                                          <p:spTgt spid="52238"/>
                                        </p:tgtEl>
                                        <p:attrNameLst>
                                          <p:attrName>style.visibility</p:attrName>
                                        </p:attrNameLst>
                                      </p:cBhvr>
                                      <p:to>
                                        <p:strVal val="visible"/>
                                      </p:to>
                                    </p:set>
                                  </p:childTnLst>
                                </p:cTn>
                              </p:par>
                            </p:childTnLst>
                          </p:cTn>
                        </p:par>
                        <p:par>
                          <p:cTn id="93" fill="hold">
                            <p:stCondLst>
                              <p:cond delay="7500"/>
                            </p:stCondLst>
                            <p:childTnLst>
                              <p:par>
                                <p:cTn id="94" presetID="1" presetClass="entr" presetSubtype="0" fill="hold" grpId="0" nodeType="afterEffect">
                                  <p:stCondLst>
                                    <p:cond delay="0"/>
                                  </p:stCondLst>
                                  <p:childTnLst>
                                    <p:set>
                                      <p:cBhvr>
                                        <p:cTn id="95" dur="1" fill="hold">
                                          <p:stCondLst>
                                            <p:cond delay="499"/>
                                          </p:stCondLst>
                                        </p:cTn>
                                        <p:tgtEl>
                                          <p:spTgt spid="52237"/>
                                        </p:tgtEl>
                                        <p:attrNameLst>
                                          <p:attrName>style.visibility</p:attrName>
                                        </p:attrNameLst>
                                      </p:cBhvr>
                                      <p:to>
                                        <p:strVal val="visible"/>
                                      </p:to>
                                    </p:set>
                                  </p:childTnLst>
                                </p:cTn>
                              </p:par>
                            </p:childTnLst>
                          </p:cTn>
                        </p:par>
                        <p:par>
                          <p:cTn id="96" fill="hold">
                            <p:stCondLst>
                              <p:cond delay="8000"/>
                            </p:stCondLst>
                            <p:childTnLst>
                              <p:par>
                                <p:cTn id="97" presetID="23" presetClass="entr" presetSubtype="16"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p:cTn id="99" dur="500" fill="hold"/>
                                        <p:tgtEl>
                                          <p:spTgt spid="24"/>
                                        </p:tgtEl>
                                        <p:attrNameLst>
                                          <p:attrName>ppt_w</p:attrName>
                                        </p:attrNameLst>
                                      </p:cBhvr>
                                      <p:tavLst>
                                        <p:tav tm="0">
                                          <p:val>
                                            <p:fltVal val="0"/>
                                          </p:val>
                                        </p:tav>
                                        <p:tav tm="100000">
                                          <p:val>
                                            <p:strVal val="#ppt_w"/>
                                          </p:val>
                                        </p:tav>
                                      </p:tavLst>
                                    </p:anim>
                                    <p:anim calcmode="lin" valueType="num">
                                      <p:cBhvr>
                                        <p:cTn id="100" dur="500" fill="hold"/>
                                        <p:tgtEl>
                                          <p:spTgt spid="24"/>
                                        </p:tgtEl>
                                        <p:attrNameLst>
                                          <p:attrName>ppt_h</p:attrName>
                                        </p:attrNameLst>
                                      </p:cBhvr>
                                      <p:tavLst>
                                        <p:tav tm="0">
                                          <p:val>
                                            <p:fltVal val="0"/>
                                          </p:val>
                                        </p:tav>
                                        <p:tav tm="100000">
                                          <p:val>
                                            <p:strVal val="#ppt_h"/>
                                          </p:val>
                                        </p:tav>
                                      </p:tavLst>
                                    </p:anim>
                                  </p:childTnLst>
                                </p:cTn>
                              </p:par>
                            </p:childTnLst>
                          </p:cTn>
                        </p:par>
                        <p:par>
                          <p:cTn id="101" fill="hold">
                            <p:stCondLst>
                              <p:cond delay="8500"/>
                            </p:stCondLst>
                            <p:childTnLst>
                              <p:par>
                                <p:cTn id="102" presetID="23" presetClass="entr" presetSubtype="16"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childTnLst>
                                </p:cTn>
                              </p:par>
                            </p:childTnLst>
                          </p:cTn>
                        </p:par>
                        <p:par>
                          <p:cTn id="106" fill="hold">
                            <p:stCondLst>
                              <p:cond delay="9000"/>
                            </p:stCondLst>
                            <p:childTnLst>
                              <p:par>
                                <p:cTn id="107" presetID="23" presetClass="entr" presetSubtype="16"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500" fill="hold"/>
                                        <p:tgtEl>
                                          <p:spTgt spid="26"/>
                                        </p:tgtEl>
                                        <p:attrNameLst>
                                          <p:attrName>ppt_w</p:attrName>
                                        </p:attrNameLst>
                                      </p:cBhvr>
                                      <p:tavLst>
                                        <p:tav tm="0">
                                          <p:val>
                                            <p:fltVal val="0"/>
                                          </p:val>
                                        </p:tav>
                                        <p:tav tm="100000">
                                          <p:val>
                                            <p:strVal val="#ppt_w"/>
                                          </p:val>
                                        </p:tav>
                                      </p:tavLst>
                                    </p:anim>
                                    <p:anim calcmode="lin" valueType="num">
                                      <p:cBhvr>
                                        <p:cTn id="110"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autoUpdateAnimBg="0"/>
      <p:bldP spid="52227" grpId="0" animBg="1" autoUpdateAnimBg="0"/>
      <p:bldP spid="52228" grpId="0" animBg="1" autoUpdateAnimBg="0"/>
      <p:bldP spid="52229" grpId="0" animBg="1" autoUpdateAnimBg="0"/>
      <p:bldP spid="52230" grpId="0" animBg="1" autoUpdateAnimBg="0"/>
      <p:bldP spid="52231" grpId="0" animBg="1"/>
      <p:bldP spid="52232" grpId="0" animBg="1" autoUpdateAnimBg="0"/>
      <p:bldP spid="52233" grpId="0" animBg="1"/>
      <p:bldP spid="52234" grpId="0" animBg="1"/>
      <p:bldP spid="52235" grpId="0" animBg="1"/>
      <p:bldP spid="52236" grpId="0" animBg="1"/>
      <p:bldP spid="52237" grpId="0" animBg="1"/>
      <p:bldP spid="52238" grpId="0" animBg="1"/>
      <p:bldP spid="52240" grpId="0" animBg="1"/>
      <p:bldP spid="52242" grpId="0" animBg="1"/>
      <p:bldP spid="52244" grpId="0" animBg="1"/>
      <p:bldP spid="24" grpId="0" animBg="1" autoUpdateAnimBg="0"/>
      <p:bldP spid="25" grpId="0" animBg="1" autoUpdateAnimBg="0"/>
      <p:bldP spid="26"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47" name="Text Box 75"/>
          <p:cNvSpPr txBox="1">
            <a:spLocks noChangeArrowheads="1"/>
          </p:cNvSpPr>
          <p:nvPr/>
        </p:nvSpPr>
        <p:spPr bwMode="auto">
          <a:xfrm>
            <a:off x="457200" y="304800"/>
            <a:ext cx="8153400" cy="584200"/>
          </a:xfrm>
          <a:prstGeom prst="rect">
            <a:avLst/>
          </a:prstGeom>
          <a:noFill/>
          <a:ln w="9525">
            <a:noFill/>
            <a:miter lim="800000"/>
            <a:headEnd/>
            <a:tailEnd/>
          </a:ln>
        </p:spPr>
        <p:txBody>
          <a:bodyPr>
            <a:spAutoFit/>
          </a:bodyPr>
          <a:lstStyle/>
          <a:p>
            <a:pPr algn="ctr"/>
            <a:r>
              <a:rPr lang="en-US" sz="3200">
                <a:solidFill>
                  <a:srgbClr val="FF0000"/>
                </a:solidFill>
                <a:latin typeface="Times New Roman" pitchFamily="18" charset="0"/>
                <a:cs typeface="Arial" pitchFamily="34" charset="0"/>
              </a:rPr>
              <a:t>Communication Channel for Information flow </a:t>
            </a:r>
          </a:p>
        </p:txBody>
      </p:sp>
      <p:sp>
        <p:nvSpPr>
          <p:cNvPr id="54348" name="Rectangle 76"/>
          <p:cNvSpPr>
            <a:spLocks noChangeArrowheads="1"/>
          </p:cNvSpPr>
          <p:nvPr/>
        </p:nvSpPr>
        <p:spPr bwMode="auto">
          <a:xfrm>
            <a:off x="1371600" y="4343400"/>
            <a:ext cx="1752600" cy="381000"/>
          </a:xfrm>
          <a:prstGeom prst="rect">
            <a:avLst/>
          </a:prstGeom>
          <a:gradFill rotWithShape="0">
            <a:gsLst>
              <a:gs pos="0">
                <a:srgbClr val="FF0066"/>
              </a:gs>
              <a:gs pos="50000">
                <a:schemeClr val="bg1"/>
              </a:gs>
              <a:gs pos="100000">
                <a:srgbClr val="FF0066"/>
              </a:gs>
            </a:gsLst>
            <a:lin ang="5400000" scaled="1"/>
          </a:gradFill>
          <a:ln w="9525">
            <a:solidFill>
              <a:schemeClr val="tx1"/>
            </a:solidFill>
            <a:miter lim="800000"/>
            <a:headEnd/>
            <a:tailEnd/>
          </a:ln>
          <a:effectLst/>
        </p:spPr>
        <p:txBody>
          <a:bodyPr wrap="none" anchor="ctr"/>
          <a:lstStyle/>
          <a:p>
            <a:pPr algn="ctr">
              <a:defRPr/>
            </a:pPr>
            <a:r>
              <a:rPr lang="en-US" sz="2400" b="1">
                <a:latin typeface="Times New Roman" pitchFamily="18" charset="0"/>
                <a:cs typeface="Arial" pitchFamily="34" charset="0"/>
              </a:rPr>
              <a:t>Sub-LDC</a:t>
            </a:r>
          </a:p>
        </p:txBody>
      </p:sp>
      <p:sp>
        <p:nvSpPr>
          <p:cNvPr id="54349" name="Rectangle 77"/>
          <p:cNvSpPr>
            <a:spLocks noChangeArrowheads="1"/>
          </p:cNvSpPr>
          <p:nvPr/>
        </p:nvSpPr>
        <p:spPr bwMode="auto">
          <a:xfrm>
            <a:off x="533400" y="2971800"/>
            <a:ext cx="1600200" cy="533400"/>
          </a:xfrm>
          <a:prstGeom prst="rect">
            <a:avLst/>
          </a:prstGeom>
          <a:gradFill rotWithShape="0">
            <a:gsLst>
              <a:gs pos="0">
                <a:srgbClr val="99FF33"/>
              </a:gs>
              <a:gs pos="50000">
                <a:schemeClr val="bg1"/>
              </a:gs>
              <a:gs pos="100000">
                <a:srgbClr val="99FF33"/>
              </a:gs>
            </a:gsLst>
            <a:lin ang="5400000" scaled="1"/>
          </a:gradFill>
          <a:ln w="9525">
            <a:solidFill>
              <a:schemeClr val="tx1"/>
            </a:solidFill>
            <a:miter lim="800000"/>
            <a:headEnd/>
            <a:tailEnd/>
          </a:ln>
          <a:effectLst/>
        </p:spPr>
        <p:txBody>
          <a:bodyPr wrap="none" anchor="ctr"/>
          <a:lstStyle/>
          <a:p>
            <a:pPr algn="ctr">
              <a:defRPr/>
            </a:pPr>
            <a:r>
              <a:rPr lang="en-US" sz="2400" b="1">
                <a:latin typeface="Times New Roman" pitchFamily="18" charset="0"/>
                <a:cs typeface="Arial" pitchFamily="34" charset="0"/>
              </a:rPr>
              <a:t>SLDC</a:t>
            </a:r>
          </a:p>
        </p:txBody>
      </p:sp>
      <p:sp>
        <p:nvSpPr>
          <p:cNvPr id="54350" name="Rectangle 78"/>
          <p:cNvSpPr>
            <a:spLocks noChangeArrowheads="1"/>
          </p:cNvSpPr>
          <p:nvPr/>
        </p:nvSpPr>
        <p:spPr bwMode="auto">
          <a:xfrm>
            <a:off x="1752600" y="1295400"/>
            <a:ext cx="2057400" cy="533400"/>
          </a:xfrm>
          <a:prstGeom prst="rect">
            <a:avLst/>
          </a:prstGeom>
          <a:gradFill rotWithShape="0">
            <a:gsLst>
              <a:gs pos="0">
                <a:schemeClr val="accent2"/>
              </a:gs>
              <a:gs pos="50000">
                <a:schemeClr val="bg1"/>
              </a:gs>
              <a:gs pos="100000">
                <a:schemeClr val="accent2"/>
              </a:gs>
            </a:gsLst>
            <a:lin ang="5400000" scaled="1"/>
          </a:gradFill>
          <a:ln w="9525">
            <a:solidFill>
              <a:schemeClr val="tx1"/>
            </a:solidFill>
            <a:miter lim="800000"/>
            <a:headEnd/>
            <a:tailEnd/>
          </a:ln>
          <a:effectLst/>
        </p:spPr>
        <p:txBody>
          <a:bodyPr wrap="none" anchor="ctr"/>
          <a:lstStyle/>
          <a:p>
            <a:pPr algn="ctr">
              <a:defRPr/>
            </a:pPr>
            <a:r>
              <a:rPr lang="en-US" sz="2400" b="1">
                <a:latin typeface="Times New Roman" pitchFamily="18" charset="0"/>
                <a:cs typeface="Arial" pitchFamily="34" charset="0"/>
              </a:rPr>
              <a:t>RLDC</a:t>
            </a:r>
          </a:p>
        </p:txBody>
      </p:sp>
      <p:sp>
        <p:nvSpPr>
          <p:cNvPr id="54351" name="Rectangle 79"/>
          <p:cNvSpPr>
            <a:spLocks noChangeArrowheads="1"/>
          </p:cNvSpPr>
          <p:nvPr/>
        </p:nvSpPr>
        <p:spPr bwMode="auto">
          <a:xfrm>
            <a:off x="2819400" y="2971800"/>
            <a:ext cx="1600200" cy="533400"/>
          </a:xfrm>
          <a:prstGeom prst="rect">
            <a:avLst/>
          </a:prstGeom>
          <a:gradFill rotWithShape="0">
            <a:gsLst>
              <a:gs pos="0">
                <a:srgbClr val="99FF33"/>
              </a:gs>
              <a:gs pos="50000">
                <a:schemeClr val="bg1"/>
              </a:gs>
              <a:gs pos="100000">
                <a:srgbClr val="99FF33"/>
              </a:gs>
            </a:gsLst>
            <a:lin ang="5400000" scaled="1"/>
          </a:gradFill>
          <a:ln w="9525">
            <a:solidFill>
              <a:schemeClr val="tx1"/>
            </a:solidFill>
            <a:miter lim="800000"/>
            <a:headEnd/>
            <a:tailEnd/>
          </a:ln>
          <a:effectLst/>
        </p:spPr>
        <p:txBody>
          <a:bodyPr wrap="none" anchor="ctr"/>
          <a:lstStyle/>
          <a:p>
            <a:pPr algn="ctr">
              <a:defRPr/>
            </a:pPr>
            <a:r>
              <a:rPr lang="en-US" sz="2400" b="1">
                <a:latin typeface="Times New Roman" pitchFamily="18" charset="0"/>
                <a:cs typeface="Arial" pitchFamily="34" charset="0"/>
              </a:rPr>
              <a:t>SLDC</a:t>
            </a:r>
          </a:p>
        </p:txBody>
      </p:sp>
      <p:sp>
        <p:nvSpPr>
          <p:cNvPr id="54352" name="Rectangle 80"/>
          <p:cNvSpPr>
            <a:spLocks noChangeArrowheads="1"/>
          </p:cNvSpPr>
          <p:nvPr/>
        </p:nvSpPr>
        <p:spPr bwMode="auto">
          <a:xfrm>
            <a:off x="3505200" y="4343400"/>
            <a:ext cx="1752600" cy="381000"/>
          </a:xfrm>
          <a:prstGeom prst="rect">
            <a:avLst/>
          </a:prstGeom>
          <a:gradFill rotWithShape="0">
            <a:gsLst>
              <a:gs pos="0">
                <a:srgbClr val="FF0066"/>
              </a:gs>
              <a:gs pos="50000">
                <a:schemeClr val="bg1"/>
              </a:gs>
              <a:gs pos="100000">
                <a:srgbClr val="FF0066"/>
              </a:gs>
            </a:gsLst>
            <a:lin ang="5400000" scaled="1"/>
          </a:gradFill>
          <a:ln w="9525">
            <a:solidFill>
              <a:schemeClr val="tx1"/>
            </a:solidFill>
            <a:miter lim="800000"/>
            <a:headEnd/>
            <a:tailEnd/>
          </a:ln>
          <a:effectLst/>
        </p:spPr>
        <p:txBody>
          <a:bodyPr wrap="none" anchor="ctr"/>
          <a:lstStyle/>
          <a:p>
            <a:pPr algn="ctr">
              <a:defRPr/>
            </a:pPr>
            <a:r>
              <a:rPr lang="en-US" sz="2400" b="1">
                <a:latin typeface="Times New Roman" pitchFamily="18" charset="0"/>
                <a:cs typeface="Arial" pitchFamily="34" charset="0"/>
              </a:rPr>
              <a:t>Sub-LDC</a:t>
            </a:r>
          </a:p>
        </p:txBody>
      </p:sp>
      <p:sp>
        <p:nvSpPr>
          <p:cNvPr id="54353" name="Rectangle 81"/>
          <p:cNvSpPr>
            <a:spLocks noChangeArrowheads="1"/>
          </p:cNvSpPr>
          <p:nvPr/>
        </p:nvSpPr>
        <p:spPr bwMode="auto">
          <a:xfrm>
            <a:off x="2438400" y="5715000"/>
            <a:ext cx="914400" cy="381000"/>
          </a:xfrm>
          <a:prstGeom prst="rect">
            <a:avLst/>
          </a:prstGeom>
          <a:gradFill rotWithShape="0">
            <a:gsLst>
              <a:gs pos="0">
                <a:srgbClr val="FFFF00"/>
              </a:gs>
              <a:gs pos="50000">
                <a:srgbClr val="FFFFFF"/>
              </a:gs>
              <a:gs pos="100000">
                <a:srgbClr val="FFFF00"/>
              </a:gs>
            </a:gsLst>
            <a:lin ang="5400000" scaled="1"/>
          </a:gradFill>
          <a:ln w="9525">
            <a:solidFill>
              <a:schemeClr val="tx1"/>
            </a:solidFill>
            <a:miter lim="800000"/>
            <a:headEnd/>
            <a:tailEnd/>
          </a:ln>
        </p:spPr>
        <p:txBody>
          <a:bodyPr wrap="none" anchor="ctr"/>
          <a:lstStyle/>
          <a:p>
            <a:pPr algn="ctr"/>
            <a:r>
              <a:rPr lang="en-US" sz="2400" b="1">
                <a:solidFill>
                  <a:schemeClr val="accent2"/>
                </a:solidFill>
                <a:latin typeface="Times New Roman" pitchFamily="18" charset="0"/>
                <a:cs typeface="Arial" pitchFamily="34" charset="0"/>
              </a:rPr>
              <a:t>RTU</a:t>
            </a:r>
            <a:endParaRPr lang="en-US" sz="2400" b="1">
              <a:latin typeface="Times New Roman" pitchFamily="18" charset="0"/>
              <a:cs typeface="Arial" pitchFamily="34" charset="0"/>
            </a:endParaRPr>
          </a:p>
        </p:txBody>
      </p:sp>
      <p:sp>
        <p:nvSpPr>
          <p:cNvPr id="54354" name="Rectangle 82"/>
          <p:cNvSpPr>
            <a:spLocks noChangeArrowheads="1"/>
          </p:cNvSpPr>
          <p:nvPr/>
        </p:nvSpPr>
        <p:spPr bwMode="auto">
          <a:xfrm>
            <a:off x="3733800" y="5715000"/>
            <a:ext cx="914400" cy="381000"/>
          </a:xfrm>
          <a:prstGeom prst="rect">
            <a:avLst/>
          </a:prstGeom>
          <a:gradFill rotWithShape="0">
            <a:gsLst>
              <a:gs pos="0">
                <a:srgbClr val="FFFF00"/>
              </a:gs>
              <a:gs pos="50000">
                <a:schemeClr val="bg1"/>
              </a:gs>
              <a:gs pos="100000">
                <a:srgbClr val="FFFF00"/>
              </a:gs>
            </a:gsLst>
            <a:lin ang="5400000" scaled="1"/>
          </a:gradFill>
          <a:ln w="9525">
            <a:solidFill>
              <a:schemeClr val="tx1"/>
            </a:solidFill>
            <a:miter lim="800000"/>
            <a:headEnd/>
            <a:tailEnd/>
          </a:ln>
          <a:effectLst/>
        </p:spPr>
        <p:txBody>
          <a:bodyPr wrap="none" anchor="ctr"/>
          <a:lstStyle/>
          <a:p>
            <a:pPr algn="ctr">
              <a:defRPr/>
            </a:pPr>
            <a:r>
              <a:rPr lang="en-US" sz="2400" b="1">
                <a:latin typeface="Times New Roman" pitchFamily="18" charset="0"/>
                <a:cs typeface="Arial" pitchFamily="34" charset="0"/>
              </a:rPr>
              <a:t>RTU</a:t>
            </a:r>
          </a:p>
        </p:txBody>
      </p:sp>
      <p:sp>
        <p:nvSpPr>
          <p:cNvPr id="54355" name="Line 83"/>
          <p:cNvSpPr>
            <a:spLocks noChangeShapeType="1"/>
          </p:cNvSpPr>
          <p:nvPr/>
        </p:nvSpPr>
        <p:spPr bwMode="auto">
          <a:xfrm flipV="1">
            <a:off x="2895600" y="4724400"/>
            <a:ext cx="1219200" cy="990600"/>
          </a:xfrm>
          <a:prstGeom prst="line">
            <a:avLst/>
          </a:prstGeom>
          <a:noFill/>
          <a:ln w="38100">
            <a:solidFill>
              <a:srgbClr val="0000FF"/>
            </a:solidFill>
            <a:round/>
            <a:headEnd/>
            <a:tailEnd type="stealth" w="lg" len="lg"/>
          </a:ln>
        </p:spPr>
        <p:txBody>
          <a:bodyPr wrap="none" anchor="ctr"/>
          <a:lstStyle/>
          <a:p>
            <a:endParaRPr lang="en-IN"/>
          </a:p>
        </p:txBody>
      </p:sp>
      <p:sp>
        <p:nvSpPr>
          <p:cNvPr id="54356" name="Line 84"/>
          <p:cNvSpPr>
            <a:spLocks noChangeShapeType="1"/>
          </p:cNvSpPr>
          <p:nvPr/>
        </p:nvSpPr>
        <p:spPr bwMode="auto">
          <a:xfrm flipV="1">
            <a:off x="2438400" y="3505200"/>
            <a:ext cx="1143000" cy="762000"/>
          </a:xfrm>
          <a:prstGeom prst="line">
            <a:avLst/>
          </a:prstGeom>
          <a:noFill/>
          <a:ln w="38100">
            <a:solidFill>
              <a:srgbClr val="0000FF"/>
            </a:solidFill>
            <a:round/>
            <a:headEnd/>
            <a:tailEnd type="stealth" w="lg" len="med"/>
          </a:ln>
        </p:spPr>
        <p:txBody>
          <a:bodyPr wrap="none" anchor="ctr"/>
          <a:lstStyle/>
          <a:p>
            <a:endParaRPr lang="en-IN"/>
          </a:p>
        </p:txBody>
      </p:sp>
      <p:sp>
        <p:nvSpPr>
          <p:cNvPr id="54357" name="Line 85"/>
          <p:cNvSpPr>
            <a:spLocks noChangeShapeType="1"/>
          </p:cNvSpPr>
          <p:nvPr/>
        </p:nvSpPr>
        <p:spPr bwMode="auto">
          <a:xfrm flipH="1" flipV="1">
            <a:off x="3657600" y="3505200"/>
            <a:ext cx="685800" cy="838200"/>
          </a:xfrm>
          <a:prstGeom prst="line">
            <a:avLst/>
          </a:prstGeom>
          <a:noFill/>
          <a:ln w="38100">
            <a:solidFill>
              <a:srgbClr val="0000FF"/>
            </a:solidFill>
            <a:round/>
            <a:headEnd/>
            <a:tailEnd type="stealth" w="lg" len="med"/>
          </a:ln>
        </p:spPr>
        <p:txBody>
          <a:bodyPr wrap="none" anchor="ctr"/>
          <a:lstStyle/>
          <a:p>
            <a:endParaRPr lang="en-IN"/>
          </a:p>
        </p:txBody>
      </p:sp>
      <p:sp>
        <p:nvSpPr>
          <p:cNvPr id="54358" name="AutoShape 86"/>
          <p:cNvSpPr>
            <a:spLocks noChangeArrowheads="1"/>
          </p:cNvSpPr>
          <p:nvPr/>
        </p:nvSpPr>
        <p:spPr bwMode="auto">
          <a:xfrm>
            <a:off x="5486400" y="4953000"/>
            <a:ext cx="1219200" cy="485775"/>
          </a:xfrm>
          <a:prstGeom prst="leftArrow">
            <a:avLst>
              <a:gd name="adj1" fmla="val 50000"/>
              <a:gd name="adj2" fmla="val 62745"/>
            </a:avLst>
          </a:prstGeom>
          <a:gradFill rotWithShape="0">
            <a:gsLst>
              <a:gs pos="0">
                <a:schemeClr val="bg1"/>
              </a:gs>
              <a:gs pos="50000">
                <a:srgbClr val="FF3300"/>
              </a:gs>
              <a:gs pos="100000">
                <a:schemeClr val="bg1"/>
              </a:gs>
            </a:gsLst>
            <a:lin ang="5400000" scaled="1"/>
          </a:gradFill>
          <a:ln w="9525">
            <a:solidFill>
              <a:schemeClr val="tx1"/>
            </a:solidFill>
            <a:miter lim="800000"/>
            <a:headEnd/>
            <a:tailEnd/>
          </a:ln>
          <a:effectLst/>
        </p:spPr>
        <p:txBody>
          <a:bodyPr wrap="none" anchor="ctr"/>
          <a:lstStyle/>
          <a:p>
            <a:pPr>
              <a:defRPr/>
            </a:pPr>
            <a:endParaRPr lang="en-US"/>
          </a:p>
        </p:txBody>
      </p:sp>
      <p:sp>
        <p:nvSpPr>
          <p:cNvPr id="54359" name="Text Box 87"/>
          <p:cNvSpPr txBox="1">
            <a:spLocks noChangeArrowheads="1"/>
          </p:cNvSpPr>
          <p:nvPr/>
        </p:nvSpPr>
        <p:spPr bwMode="auto">
          <a:xfrm>
            <a:off x="7002463" y="4724400"/>
            <a:ext cx="2141537" cy="822325"/>
          </a:xfrm>
          <a:prstGeom prst="rect">
            <a:avLst/>
          </a:prstGeom>
          <a:noFill/>
          <a:ln w="9525">
            <a:noFill/>
            <a:miter lim="800000"/>
            <a:headEnd/>
            <a:tailEnd/>
          </a:ln>
        </p:spPr>
        <p:txBody>
          <a:bodyPr wrap="none">
            <a:spAutoFit/>
          </a:bodyPr>
          <a:lstStyle/>
          <a:p>
            <a:r>
              <a:rPr lang="en-US" sz="2400" b="1">
                <a:solidFill>
                  <a:schemeClr val="bg1"/>
                </a:solidFill>
                <a:latin typeface="Times New Roman" pitchFamily="18" charset="0"/>
                <a:cs typeface="Arial" pitchFamily="34" charset="0"/>
              </a:rPr>
              <a:t>  </a:t>
            </a:r>
            <a:r>
              <a:rPr lang="en-US" sz="2400" b="1">
                <a:solidFill>
                  <a:schemeClr val="accent2"/>
                </a:solidFill>
                <a:latin typeface="Times New Roman" pitchFamily="18" charset="0"/>
                <a:cs typeface="Arial" pitchFamily="34" charset="0"/>
              </a:rPr>
              <a:t>Wide Band /</a:t>
            </a:r>
          </a:p>
          <a:p>
            <a:r>
              <a:rPr lang="en-US" sz="2400" b="1">
                <a:solidFill>
                  <a:schemeClr val="accent2"/>
                </a:solidFill>
                <a:latin typeface="Times New Roman" pitchFamily="18" charset="0"/>
                <a:cs typeface="Arial" pitchFamily="34" charset="0"/>
              </a:rPr>
              <a:t>PLCC Commn</a:t>
            </a:r>
          </a:p>
        </p:txBody>
      </p:sp>
      <p:sp>
        <p:nvSpPr>
          <p:cNvPr id="54360" name="AutoShape 88"/>
          <p:cNvSpPr>
            <a:spLocks noChangeArrowheads="1"/>
          </p:cNvSpPr>
          <p:nvPr/>
        </p:nvSpPr>
        <p:spPr bwMode="auto">
          <a:xfrm>
            <a:off x="5486400" y="3581400"/>
            <a:ext cx="1219200" cy="485775"/>
          </a:xfrm>
          <a:prstGeom prst="leftArrow">
            <a:avLst>
              <a:gd name="adj1" fmla="val 50000"/>
              <a:gd name="adj2" fmla="val 62745"/>
            </a:avLst>
          </a:prstGeom>
          <a:gradFill rotWithShape="0">
            <a:gsLst>
              <a:gs pos="0">
                <a:schemeClr val="bg1"/>
              </a:gs>
              <a:gs pos="50000">
                <a:srgbClr val="FF3300"/>
              </a:gs>
              <a:gs pos="100000">
                <a:schemeClr val="bg1"/>
              </a:gs>
            </a:gsLst>
            <a:lin ang="5400000" scaled="1"/>
          </a:gradFill>
          <a:ln w="9525">
            <a:solidFill>
              <a:schemeClr val="tx1"/>
            </a:solidFill>
            <a:miter lim="800000"/>
            <a:headEnd/>
            <a:tailEnd/>
          </a:ln>
          <a:effectLst/>
        </p:spPr>
        <p:txBody>
          <a:bodyPr wrap="none" anchor="ctr"/>
          <a:lstStyle/>
          <a:p>
            <a:pPr>
              <a:defRPr/>
            </a:pPr>
            <a:endParaRPr lang="en-US"/>
          </a:p>
        </p:txBody>
      </p:sp>
      <p:sp>
        <p:nvSpPr>
          <p:cNvPr id="54361" name="AutoShape 89"/>
          <p:cNvSpPr>
            <a:spLocks noChangeArrowheads="1"/>
          </p:cNvSpPr>
          <p:nvPr/>
        </p:nvSpPr>
        <p:spPr bwMode="auto">
          <a:xfrm>
            <a:off x="5486400" y="2133600"/>
            <a:ext cx="1219200" cy="485775"/>
          </a:xfrm>
          <a:prstGeom prst="leftArrow">
            <a:avLst>
              <a:gd name="adj1" fmla="val 50000"/>
              <a:gd name="adj2" fmla="val 62745"/>
            </a:avLst>
          </a:prstGeom>
          <a:gradFill rotWithShape="0">
            <a:gsLst>
              <a:gs pos="0">
                <a:schemeClr val="bg1"/>
              </a:gs>
              <a:gs pos="50000">
                <a:srgbClr val="FF3300"/>
              </a:gs>
              <a:gs pos="100000">
                <a:schemeClr val="bg1"/>
              </a:gs>
            </a:gsLst>
            <a:lin ang="5400000" scaled="1"/>
          </a:gradFill>
          <a:ln w="9525">
            <a:solidFill>
              <a:schemeClr val="tx1"/>
            </a:solidFill>
            <a:miter lim="800000"/>
            <a:headEnd/>
            <a:tailEnd/>
          </a:ln>
          <a:effectLst/>
        </p:spPr>
        <p:txBody>
          <a:bodyPr wrap="none" anchor="ctr"/>
          <a:lstStyle/>
          <a:p>
            <a:pPr>
              <a:defRPr/>
            </a:pPr>
            <a:endParaRPr lang="en-US"/>
          </a:p>
        </p:txBody>
      </p:sp>
      <p:sp>
        <p:nvSpPr>
          <p:cNvPr id="54362" name="Text Box 90"/>
          <p:cNvSpPr txBox="1">
            <a:spLocks noChangeArrowheads="1"/>
          </p:cNvSpPr>
          <p:nvPr/>
        </p:nvSpPr>
        <p:spPr bwMode="auto">
          <a:xfrm>
            <a:off x="7162800" y="3352800"/>
            <a:ext cx="1725613" cy="822325"/>
          </a:xfrm>
          <a:prstGeom prst="rect">
            <a:avLst/>
          </a:prstGeom>
          <a:noFill/>
          <a:ln w="9525">
            <a:noFill/>
            <a:miter lim="800000"/>
            <a:headEnd/>
            <a:tailEnd/>
          </a:ln>
        </p:spPr>
        <p:txBody>
          <a:bodyPr wrap="none">
            <a:spAutoFit/>
          </a:bodyPr>
          <a:lstStyle/>
          <a:p>
            <a:r>
              <a:rPr lang="en-US" sz="2400" b="1">
                <a:solidFill>
                  <a:schemeClr val="accent2"/>
                </a:solidFill>
                <a:latin typeface="Times New Roman" pitchFamily="18" charset="0"/>
                <a:cs typeface="Arial" pitchFamily="34" charset="0"/>
              </a:rPr>
              <a:t>Wide Band </a:t>
            </a:r>
          </a:p>
          <a:p>
            <a:r>
              <a:rPr lang="en-US" sz="2400" b="1">
                <a:solidFill>
                  <a:schemeClr val="accent2"/>
                </a:solidFill>
                <a:latin typeface="Times New Roman" pitchFamily="18" charset="0"/>
                <a:cs typeface="Arial" pitchFamily="34" charset="0"/>
              </a:rPr>
              <a:t>    Commn</a:t>
            </a:r>
          </a:p>
        </p:txBody>
      </p:sp>
      <p:sp>
        <p:nvSpPr>
          <p:cNvPr id="54363" name="Text Box 91"/>
          <p:cNvSpPr txBox="1">
            <a:spLocks noChangeArrowheads="1"/>
          </p:cNvSpPr>
          <p:nvPr/>
        </p:nvSpPr>
        <p:spPr bwMode="auto">
          <a:xfrm>
            <a:off x="7162800" y="1905000"/>
            <a:ext cx="1725613" cy="1187450"/>
          </a:xfrm>
          <a:prstGeom prst="rect">
            <a:avLst/>
          </a:prstGeom>
          <a:noFill/>
          <a:ln w="9525">
            <a:noFill/>
            <a:miter lim="800000"/>
            <a:headEnd/>
            <a:tailEnd/>
          </a:ln>
        </p:spPr>
        <p:txBody>
          <a:bodyPr wrap="none">
            <a:spAutoFit/>
          </a:bodyPr>
          <a:lstStyle/>
          <a:p>
            <a:r>
              <a:rPr lang="en-US" sz="2400" b="1">
                <a:solidFill>
                  <a:srgbClr val="0033CC"/>
                </a:solidFill>
                <a:latin typeface="Times New Roman" pitchFamily="18" charset="0"/>
                <a:cs typeface="Arial" pitchFamily="34" charset="0"/>
              </a:rPr>
              <a:t>Wide Band </a:t>
            </a:r>
          </a:p>
          <a:p>
            <a:r>
              <a:rPr lang="en-US" sz="2400" b="1">
                <a:solidFill>
                  <a:srgbClr val="0033CC"/>
                </a:solidFill>
                <a:latin typeface="Times New Roman" pitchFamily="18" charset="0"/>
                <a:cs typeface="Arial" pitchFamily="34" charset="0"/>
              </a:rPr>
              <a:t>    Commn</a:t>
            </a:r>
          </a:p>
          <a:p>
            <a:r>
              <a:rPr lang="en-US" sz="2400" b="1">
                <a:solidFill>
                  <a:srgbClr val="0033CC"/>
                </a:solidFill>
                <a:latin typeface="Times New Roman" pitchFamily="18" charset="0"/>
                <a:cs typeface="Arial" pitchFamily="34" charset="0"/>
              </a:rPr>
              <a:t>(MW / FO)</a:t>
            </a:r>
          </a:p>
        </p:txBody>
      </p:sp>
      <p:sp>
        <p:nvSpPr>
          <p:cNvPr id="54364" name="Rectangle 92"/>
          <p:cNvSpPr>
            <a:spLocks noChangeArrowheads="1"/>
          </p:cNvSpPr>
          <p:nvPr/>
        </p:nvSpPr>
        <p:spPr bwMode="auto">
          <a:xfrm>
            <a:off x="5105400" y="5715000"/>
            <a:ext cx="914400" cy="381000"/>
          </a:xfrm>
          <a:prstGeom prst="rect">
            <a:avLst/>
          </a:prstGeom>
          <a:gradFill rotWithShape="0">
            <a:gsLst>
              <a:gs pos="0">
                <a:srgbClr val="FFFF00"/>
              </a:gs>
              <a:gs pos="50000">
                <a:schemeClr val="bg1"/>
              </a:gs>
              <a:gs pos="100000">
                <a:srgbClr val="FFFF00"/>
              </a:gs>
            </a:gsLst>
            <a:lin ang="5400000" scaled="1"/>
          </a:gradFill>
          <a:ln w="9525">
            <a:solidFill>
              <a:schemeClr val="tx1"/>
            </a:solidFill>
            <a:miter lim="800000"/>
            <a:headEnd/>
            <a:tailEnd/>
          </a:ln>
          <a:effectLst/>
        </p:spPr>
        <p:txBody>
          <a:bodyPr wrap="none" anchor="ctr"/>
          <a:lstStyle/>
          <a:p>
            <a:pPr algn="ctr">
              <a:defRPr/>
            </a:pPr>
            <a:r>
              <a:rPr lang="en-US" sz="2400" b="1">
                <a:latin typeface="Times New Roman" pitchFamily="18" charset="0"/>
                <a:cs typeface="Arial" pitchFamily="34" charset="0"/>
              </a:rPr>
              <a:t>RTU</a:t>
            </a:r>
          </a:p>
        </p:txBody>
      </p:sp>
      <p:sp>
        <p:nvSpPr>
          <p:cNvPr id="54365" name="Line 93"/>
          <p:cNvSpPr>
            <a:spLocks noChangeShapeType="1"/>
          </p:cNvSpPr>
          <p:nvPr/>
        </p:nvSpPr>
        <p:spPr bwMode="auto">
          <a:xfrm flipV="1">
            <a:off x="4267200" y="4724400"/>
            <a:ext cx="0" cy="990600"/>
          </a:xfrm>
          <a:prstGeom prst="line">
            <a:avLst/>
          </a:prstGeom>
          <a:noFill/>
          <a:ln w="38100">
            <a:solidFill>
              <a:srgbClr val="0000FF"/>
            </a:solidFill>
            <a:round/>
            <a:headEnd/>
            <a:tailEnd type="stealth" w="lg" len="lg"/>
          </a:ln>
        </p:spPr>
        <p:txBody>
          <a:bodyPr wrap="none" anchor="ctr"/>
          <a:lstStyle/>
          <a:p>
            <a:endParaRPr lang="en-IN"/>
          </a:p>
        </p:txBody>
      </p:sp>
      <p:sp>
        <p:nvSpPr>
          <p:cNvPr id="54366" name="Line 94"/>
          <p:cNvSpPr>
            <a:spLocks noChangeShapeType="1"/>
          </p:cNvSpPr>
          <p:nvPr/>
        </p:nvSpPr>
        <p:spPr bwMode="auto">
          <a:xfrm flipH="1" flipV="1">
            <a:off x="4495800" y="4724400"/>
            <a:ext cx="990600" cy="990600"/>
          </a:xfrm>
          <a:prstGeom prst="line">
            <a:avLst/>
          </a:prstGeom>
          <a:noFill/>
          <a:ln w="38100">
            <a:solidFill>
              <a:srgbClr val="0000FF"/>
            </a:solidFill>
            <a:round/>
            <a:headEnd/>
            <a:tailEnd type="stealth" w="lg" len="lg"/>
          </a:ln>
        </p:spPr>
        <p:txBody>
          <a:bodyPr wrap="none" anchor="ctr"/>
          <a:lstStyle/>
          <a:p>
            <a:endParaRPr lang="en-IN"/>
          </a:p>
        </p:txBody>
      </p:sp>
      <p:sp>
        <p:nvSpPr>
          <p:cNvPr id="54367" name="Line 95"/>
          <p:cNvSpPr>
            <a:spLocks noChangeShapeType="1"/>
          </p:cNvSpPr>
          <p:nvPr/>
        </p:nvSpPr>
        <p:spPr bwMode="auto">
          <a:xfrm flipH="1" flipV="1">
            <a:off x="2743200" y="1828800"/>
            <a:ext cx="838200" cy="1143000"/>
          </a:xfrm>
          <a:prstGeom prst="line">
            <a:avLst/>
          </a:prstGeom>
          <a:noFill/>
          <a:ln w="38100">
            <a:solidFill>
              <a:srgbClr val="0000FF"/>
            </a:solidFill>
            <a:round/>
            <a:headEnd/>
            <a:tailEnd type="stealth" w="lg" len="lg"/>
          </a:ln>
        </p:spPr>
        <p:txBody>
          <a:bodyPr wrap="none" anchor="ctr"/>
          <a:lstStyle/>
          <a:p>
            <a:endParaRPr lang="en-IN"/>
          </a:p>
        </p:txBody>
      </p:sp>
      <p:sp>
        <p:nvSpPr>
          <p:cNvPr id="54368" name="Line 96"/>
          <p:cNvSpPr>
            <a:spLocks noChangeShapeType="1"/>
          </p:cNvSpPr>
          <p:nvPr/>
        </p:nvSpPr>
        <p:spPr bwMode="auto">
          <a:xfrm flipV="1">
            <a:off x="1524000" y="1828800"/>
            <a:ext cx="1143000" cy="1143000"/>
          </a:xfrm>
          <a:prstGeom prst="line">
            <a:avLst/>
          </a:prstGeom>
          <a:noFill/>
          <a:ln w="38100">
            <a:solidFill>
              <a:srgbClr val="0000FF"/>
            </a:solidFill>
            <a:round/>
            <a:headEnd/>
            <a:tailEnd type="stealth" w="lg" len="lg"/>
          </a:ln>
        </p:spPr>
        <p:txBody>
          <a:bodyPr wrap="none" anchor="ctr"/>
          <a:lstStyle/>
          <a:p>
            <a:endParaRPr lang="en-IN"/>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4347"/>
                                        </p:tgtEl>
                                        <p:attrNameLst>
                                          <p:attrName>style.visibility</p:attrName>
                                        </p:attrNameLst>
                                      </p:cBhvr>
                                      <p:to>
                                        <p:strVal val="visible"/>
                                      </p:to>
                                    </p:set>
                                    <p:anim calcmode="lin" valueType="num">
                                      <p:cBhvr additive="base">
                                        <p:cTn id="7" dur="500" fill="hold"/>
                                        <p:tgtEl>
                                          <p:spTgt spid="54347"/>
                                        </p:tgtEl>
                                        <p:attrNameLst>
                                          <p:attrName>ppt_x</p:attrName>
                                        </p:attrNameLst>
                                      </p:cBhvr>
                                      <p:tavLst>
                                        <p:tav tm="0">
                                          <p:val>
                                            <p:strVal val="0-#ppt_w/2"/>
                                          </p:val>
                                        </p:tav>
                                        <p:tav tm="100000">
                                          <p:val>
                                            <p:strVal val="#ppt_x"/>
                                          </p:val>
                                        </p:tav>
                                      </p:tavLst>
                                    </p:anim>
                                    <p:anim calcmode="lin" valueType="num">
                                      <p:cBhvr additive="base">
                                        <p:cTn id="8" dur="500" fill="hold"/>
                                        <p:tgtEl>
                                          <p:spTgt spid="543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4353"/>
                                        </p:tgtEl>
                                        <p:attrNameLst>
                                          <p:attrName>style.visibility</p:attrName>
                                        </p:attrNameLst>
                                      </p:cBhvr>
                                      <p:to>
                                        <p:strVal val="visible"/>
                                      </p:to>
                                    </p:set>
                                    <p:anim calcmode="lin" valueType="num">
                                      <p:cBhvr additive="base">
                                        <p:cTn id="12" dur="500" fill="hold"/>
                                        <p:tgtEl>
                                          <p:spTgt spid="54353"/>
                                        </p:tgtEl>
                                        <p:attrNameLst>
                                          <p:attrName>ppt_x</p:attrName>
                                        </p:attrNameLst>
                                      </p:cBhvr>
                                      <p:tavLst>
                                        <p:tav tm="0">
                                          <p:val>
                                            <p:strVal val="0-#ppt_w/2"/>
                                          </p:val>
                                        </p:tav>
                                        <p:tav tm="100000">
                                          <p:val>
                                            <p:strVal val="#ppt_x"/>
                                          </p:val>
                                        </p:tav>
                                      </p:tavLst>
                                    </p:anim>
                                    <p:anim calcmode="lin" valueType="num">
                                      <p:cBhvr additive="base">
                                        <p:cTn id="13" dur="500" fill="hold"/>
                                        <p:tgtEl>
                                          <p:spTgt spid="543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4354"/>
                                        </p:tgtEl>
                                        <p:attrNameLst>
                                          <p:attrName>style.visibility</p:attrName>
                                        </p:attrNameLst>
                                      </p:cBhvr>
                                      <p:to>
                                        <p:strVal val="visible"/>
                                      </p:to>
                                    </p:set>
                                    <p:anim calcmode="lin" valueType="num">
                                      <p:cBhvr additive="base">
                                        <p:cTn id="17" dur="500" fill="hold"/>
                                        <p:tgtEl>
                                          <p:spTgt spid="54354"/>
                                        </p:tgtEl>
                                        <p:attrNameLst>
                                          <p:attrName>ppt_x</p:attrName>
                                        </p:attrNameLst>
                                      </p:cBhvr>
                                      <p:tavLst>
                                        <p:tav tm="0">
                                          <p:val>
                                            <p:strVal val="0-#ppt_w/2"/>
                                          </p:val>
                                        </p:tav>
                                        <p:tav tm="100000">
                                          <p:val>
                                            <p:strVal val="#ppt_x"/>
                                          </p:val>
                                        </p:tav>
                                      </p:tavLst>
                                    </p:anim>
                                    <p:anim calcmode="lin" valueType="num">
                                      <p:cBhvr additive="base">
                                        <p:cTn id="18" dur="500" fill="hold"/>
                                        <p:tgtEl>
                                          <p:spTgt spid="5435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4364"/>
                                        </p:tgtEl>
                                        <p:attrNameLst>
                                          <p:attrName>style.visibility</p:attrName>
                                        </p:attrNameLst>
                                      </p:cBhvr>
                                      <p:to>
                                        <p:strVal val="visible"/>
                                      </p:to>
                                    </p:set>
                                    <p:anim calcmode="lin" valueType="num">
                                      <p:cBhvr additive="base">
                                        <p:cTn id="22" dur="500" fill="hold"/>
                                        <p:tgtEl>
                                          <p:spTgt spid="54364"/>
                                        </p:tgtEl>
                                        <p:attrNameLst>
                                          <p:attrName>ppt_x</p:attrName>
                                        </p:attrNameLst>
                                      </p:cBhvr>
                                      <p:tavLst>
                                        <p:tav tm="0">
                                          <p:val>
                                            <p:strVal val="0-#ppt_w/2"/>
                                          </p:val>
                                        </p:tav>
                                        <p:tav tm="100000">
                                          <p:val>
                                            <p:strVal val="#ppt_x"/>
                                          </p:val>
                                        </p:tav>
                                      </p:tavLst>
                                    </p:anim>
                                    <p:anim calcmode="lin" valueType="num">
                                      <p:cBhvr additive="base">
                                        <p:cTn id="23" dur="500" fill="hold"/>
                                        <p:tgtEl>
                                          <p:spTgt spid="5436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4366"/>
                                        </p:tgtEl>
                                        <p:attrNameLst>
                                          <p:attrName>style.visibility</p:attrName>
                                        </p:attrNameLst>
                                      </p:cBhvr>
                                      <p:to>
                                        <p:strVal val="visible"/>
                                      </p:to>
                                    </p:set>
                                    <p:anim calcmode="lin" valueType="num">
                                      <p:cBhvr additive="base">
                                        <p:cTn id="27" dur="500" fill="hold"/>
                                        <p:tgtEl>
                                          <p:spTgt spid="54366"/>
                                        </p:tgtEl>
                                        <p:attrNameLst>
                                          <p:attrName>ppt_x</p:attrName>
                                        </p:attrNameLst>
                                      </p:cBhvr>
                                      <p:tavLst>
                                        <p:tav tm="0">
                                          <p:val>
                                            <p:strVal val="0-#ppt_w/2"/>
                                          </p:val>
                                        </p:tav>
                                        <p:tav tm="100000">
                                          <p:val>
                                            <p:strVal val="#ppt_x"/>
                                          </p:val>
                                        </p:tav>
                                      </p:tavLst>
                                    </p:anim>
                                    <p:anim calcmode="lin" valueType="num">
                                      <p:cBhvr additive="base">
                                        <p:cTn id="28" dur="500" fill="hold"/>
                                        <p:tgtEl>
                                          <p:spTgt spid="5436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4365"/>
                                        </p:tgtEl>
                                        <p:attrNameLst>
                                          <p:attrName>style.visibility</p:attrName>
                                        </p:attrNameLst>
                                      </p:cBhvr>
                                      <p:to>
                                        <p:strVal val="visible"/>
                                      </p:to>
                                    </p:set>
                                    <p:anim calcmode="lin" valueType="num">
                                      <p:cBhvr additive="base">
                                        <p:cTn id="32" dur="500" fill="hold"/>
                                        <p:tgtEl>
                                          <p:spTgt spid="54365"/>
                                        </p:tgtEl>
                                        <p:attrNameLst>
                                          <p:attrName>ppt_x</p:attrName>
                                        </p:attrNameLst>
                                      </p:cBhvr>
                                      <p:tavLst>
                                        <p:tav tm="0">
                                          <p:val>
                                            <p:strVal val="0-#ppt_w/2"/>
                                          </p:val>
                                        </p:tav>
                                        <p:tav tm="100000">
                                          <p:val>
                                            <p:strVal val="#ppt_x"/>
                                          </p:val>
                                        </p:tav>
                                      </p:tavLst>
                                    </p:anim>
                                    <p:anim calcmode="lin" valueType="num">
                                      <p:cBhvr additive="base">
                                        <p:cTn id="33" dur="500" fill="hold"/>
                                        <p:tgtEl>
                                          <p:spTgt spid="5436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54355"/>
                                        </p:tgtEl>
                                        <p:attrNameLst>
                                          <p:attrName>style.visibility</p:attrName>
                                        </p:attrNameLst>
                                      </p:cBhvr>
                                      <p:to>
                                        <p:strVal val="visible"/>
                                      </p:to>
                                    </p:set>
                                    <p:anim calcmode="lin" valueType="num">
                                      <p:cBhvr additive="base">
                                        <p:cTn id="37" dur="500" fill="hold"/>
                                        <p:tgtEl>
                                          <p:spTgt spid="54355"/>
                                        </p:tgtEl>
                                        <p:attrNameLst>
                                          <p:attrName>ppt_x</p:attrName>
                                        </p:attrNameLst>
                                      </p:cBhvr>
                                      <p:tavLst>
                                        <p:tav tm="0">
                                          <p:val>
                                            <p:strVal val="0-#ppt_w/2"/>
                                          </p:val>
                                        </p:tav>
                                        <p:tav tm="100000">
                                          <p:val>
                                            <p:strVal val="#ppt_x"/>
                                          </p:val>
                                        </p:tav>
                                      </p:tavLst>
                                    </p:anim>
                                    <p:anim calcmode="lin" valueType="num">
                                      <p:cBhvr additive="base">
                                        <p:cTn id="38" dur="500" fill="hold"/>
                                        <p:tgtEl>
                                          <p:spTgt spid="5435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4352"/>
                                        </p:tgtEl>
                                        <p:attrNameLst>
                                          <p:attrName>style.visibility</p:attrName>
                                        </p:attrNameLst>
                                      </p:cBhvr>
                                      <p:to>
                                        <p:strVal val="visible"/>
                                      </p:to>
                                    </p:set>
                                    <p:anim calcmode="lin" valueType="num">
                                      <p:cBhvr additive="base">
                                        <p:cTn id="42" dur="500" fill="hold"/>
                                        <p:tgtEl>
                                          <p:spTgt spid="54352"/>
                                        </p:tgtEl>
                                        <p:attrNameLst>
                                          <p:attrName>ppt_x</p:attrName>
                                        </p:attrNameLst>
                                      </p:cBhvr>
                                      <p:tavLst>
                                        <p:tav tm="0">
                                          <p:val>
                                            <p:strVal val="0-#ppt_w/2"/>
                                          </p:val>
                                        </p:tav>
                                        <p:tav tm="100000">
                                          <p:val>
                                            <p:strVal val="#ppt_x"/>
                                          </p:val>
                                        </p:tav>
                                      </p:tavLst>
                                    </p:anim>
                                    <p:anim calcmode="lin" valueType="num">
                                      <p:cBhvr additive="base">
                                        <p:cTn id="43" dur="500" fill="hold"/>
                                        <p:tgtEl>
                                          <p:spTgt spid="5435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54358"/>
                                        </p:tgtEl>
                                        <p:attrNameLst>
                                          <p:attrName>style.visibility</p:attrName>
                                        </p:attrNameLst>
                                      </p:cBhvr>
                                      <p:to>
                                        <p:strVal val="visible"/>
                                      </p:to>
                                    </p:set>
                                    <p:anim calcmode="lin" valueType="num">
                                      <p:cBhvr additive="base">
                                        <p:cTn id="47" dur="500" fill="hold"/>
                                        <p:tgtEl>
                                          <p:spTgt spid="54358"/>
                                        </p:tgtEl>
                                        <p:attrNameLst>
                                          <p:attrName>ppt_x</p:attrName>
                                        </p:attrNameLst>
                                      </p:cBhvr>
                                      <p:tavLst>
                                        <p:tav tm="0">
                                          <p:val>
                                            <p:strVal val="0-#ppt_w/2"/>
                                          </p:val>
                                        </p:tav>
                                        <p:tav tm="100000">
                                          <p:val>
                                            <p:strVal val="#ppt_x"/>
                                          </p:val>
                                        </p:tav>
                                      </p:tavLst>
                                    </p:anim>
                                    <p:anim calcmode="lin" valueType="num">
                                      <p:cBhvr additive="base">
                                        <p:cTn id="48" dur="500" fill="hold"/>
                                        <p:tgtEl>
                                          <p:spTgt spid="54358"/>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54359"/>
                                        </p:tgtEl>
                                        <p:attrNameLst>
                                          <p:attrName>style.visibility</p:attrName>
                                        </p:attrNameLst>
                                      </p:cBhvr>
                                      <p:to>
                                        <p:strVal val="visible"/>
                                      </p:to>
                                    </p:set>
                                    <p:anim calcmode="lin" valueType="num">
                                      <p:cBhvr additive="base">
                                        <p:cTn id="52" dur="500" fill="hold"/>
                                        <p:tgtEl>
                                          <p:spTgt spid="54359"/>
                                        </p:tgtEl>
                                        <p:attrNameLst>
                                          <p:attrName>ppt_x</p:attrName>
                                        </p:attrNameLst>
                                      </p:cBhvr>
                                      <p:tavLst>
                                        <p:tav tm="0">
                                          <p:val>
                                            <p:strVal val="0-#ppt_w/2"/>
                                          </p:val>
                                        </p:tav>
                                        <p:tav tm="100000">
                                          <p:val>
                                            <p:strVal val="#ppt_x"/>
                                          </p:val>
                                        </p:tav>
                                      </p:tavLst>
                                    </p:anim>
                                    <p:anim calcmode="lin" valueType="num">
                                      <p:cBhvr additive="base">
                                        <p:cTn id="53" dur="500" fill="hold"/>
                                        <p:tgtEl>
                                          <p:spTgt spid="54359"/>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54348"/>
                                        </p:tgtEl>
                                        <p:attrNameLst>
                                          <p:attrName>style.visibility</p:attrName>
                                        </p:attrNameLst>
                                      </p:cBhvr>
                                      <p:to>
                                        <p:strVal val="visible"/>
                                      </p:to>
                                    </p:set>
                                    <p:anim calcmode="lin" valueType="num">
                                      <p:cBhvr additive="base">
                                        <p:cTn id="57" dur="500" fill="hold"/>
                                        <p:tgtEl>
                                          <p:spTgt spid="54348"/>
                                        </p:tgtEl>
                                        <p:attrNameLst>
                                          <p:attrName>ppt_x</p:attrName>
                                        </p:attrNameLst>
                                      </p:cBhvr>
                                      <p:tavLst>
                                        <p:tav tm="0">
                                          <p:val>
                                            <p:strVal val="0-#ppt_w/2"/>
                                          </p:val>
                                        </p:tav>
                                        <p:tav tm="100000">
                                          <p:val>
                                            <p:strVal val="#ppt_x"/>
                                          </p:val>
                                        </p:tav>
                                      </p:tavLst>
                                    </p:anim>
                                    <p:anim calcmode="lin" valueType="num">
                                      <p:cBhvr additive="base">
                                        <p:cTn id="58" dur="500" fill="hold"/>
                                        <p:tgtEl>
                                          <p:spTgt spid="5434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4356"/>
                                        </p:tgtEl>
                                        <p:attrNameLst>
                                          <p:attrName>style.visibility</p:attrName>
                                        </p:attrNameLst>
                                      </p:cBhvr>
                                      <p:to>
                                        <p:strVal val="visible"/>
                                      </p:to>
                                    </p:set>
                                    <p:anim calcmode="lin" valueType="num">
                                      <p:cBhvr additive="base">
                                        <p:cTn id="62" dur="500" fill="hold"/>
                                        <p:tgtEl>
                                          <p:spTgt spid="54356"/>
                                        </p:tgtEl>
                                        <p:attrNameLst>
                                          <p:attrName>ppt_x</p:attrName>
                                        </p:attrNameLst>
                                      </p:cBhvr>
                                      <p:tavLst>
                                        <p:tav tm="0">
                                          <p:val>
                                            <p:strVal val="0-#ppt_w/2"/>
                                          </p:val>
                                        </p:tav>
                                        <p:tav tm="100000">
                                          <p:val>
                                            <p:strVal val="#ppt_x"/>
                                          </p:val>
                                        </p:tav>
                                      </p:tavLst>
                                    </p:anim>
                                    <p:anim calcmode="lin" valueType="num">
                                      <p:cBhvr additive="base">
                                        <p:cTn id="63" dur="500" fill="hold"/>
                                        <p:tgtEl>
                                          <p:spTgt spid="54356"/>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54357"/>
                                        </p:tgtEl>
                                        <p:attrNameLst>
                                          <p:attrName>style.visibility</p:attrName>
                                        </p:attrNameLst>
                                      </p:cBhvr>
                                      <p:to>
                                        <p:strVal val="visible"/>
                                      </p:to>
                                    </p:set>
                                    <p:anim calcmode="lin" valueType="num">
                                      <p:cBhvr additive="base">
                                        <p:cTn id="67" dur="500" fill="hold"/>
                                        <p:tgtEl>
                                          <p:spTgt spid="54357"/>
                                        </p:tgtEl>
                                        <p:attrNameLst>
                                          <p:attrName>ppt_x</p:attrName>
                                        </p:attrNameLst>
                                      </p:cBhvr>
                                      <p:tavLst>
                                        <p:tav tm="0">
                                          <p:val>
                                            <p:strVal val="0-#ppt_w/2"/>
                                          </p:val>
                                        </p:tav>
                                        <p:tav tm="100000">
                                          <p:val>
                                            <p:strVal val="#ppt_x"/>
                                          </p:val>
                                        </p:tav>
                                      </p:tavLst>
                                    </p:anim>
                                    <p:anim calcmode="lin" valueType="num">
                                      <p:cBhvr additive="base">
                                        <p:cTn id="68" dur="500" fill="hold"/>
                                        <p:tgtEl>
                                          <p:spTgt spid="54357"/>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54351"/>
                                        </p:tgtEl>
                                        <p:attrNameLst>
                                          <p:attrName>style.visibility</p:attrName>
                                        </p:attrNameLst>
                                      </p:cBhvr>
                                      <p:to>
                                        <p:strVal val="visible"/>
                                      </p:to>
                                    </p:set>
                                    <p:anim calcmode="lin" valueType="num">
                                      <p:cBhvr additive="base">
                                        <p:cTn id="72" dur="500" fill="hold"/>
                                        <p:tgtEl>
                                          <p:spTgt spid="54351"/>
                                        </p:tgtEl>
                                        <p:attrNameLst>
                                          <p:attrName>ppt_x</p:attrName>
                                        </p:attrNameLst>
                                      </p:cBhvr>
                                      <p:tavLst>
                                        <p:tav tm="0">
                                          <p:val>
                                            <p:strVal val="0-#ppt_w/2"/>
                                          </p:val>
                                        </p:tav>
                                        <p:tav tm="100000">
                                          <p:val>
                                            <p:strVal val="#ppt_x"/>
                                          </p:val>
                                        </p:tav>
                                      </p:tavLst>
                                    </p:anim>
                                    <p:anim calcmode="lin" valueType="num">
                                      <p:cBhvr additive="base">
                                        <p:cTn id="73" dur="500" fill="hold"/>
                                        <p:tgtEl>
                                          <p:spTgt spid="54351"/>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grpId="0" nodeType="afterEffect">
                                  <p:stCondLst>
                                    <p:cond delay="0"/>
                                  </p:stCondLst>
                                  <p:childTnLst>
                                    <p:set>
                                      <p:cBhvr>
                                        <p:cTn id="76" dur="1" fill="hold">
                                          <p:stCondLst>
                                            <p:cond delay="0"/>
                                          </p:stCondLst>
                                        </p:cTn>
                                        <p:tgtEl>
                                          <p:spTgt spid="54360"/>
                                        </p:tgtEl>
                                        <p:attrNameLst>
                                          <p:attrName>style.visibility</p:attrName>
                                        </p:attrNameLst>
                                      </p:cBhvr>
                                      <p:to>
                                        <p:strVal val="visible"/>
                                      </p:to>
                                    </p:set>
                                    <p:anim calcmode="lin" valueType="num">
                                      <p:cBhvr additive="base">
                                        <p:cTn id="77" dur="500" fill="hold"/>
                                        <p:tgtEl>
                                          <p:spTgt spid="54360"/>
                                        </p:tgtEl>
                                        <p:attrNameLst>
                                          <p:attrName>ppt_x</p:attrName>
                                        </p:attrNameLst>
                                      </p:cBhvr>
                                      <p:tavLst>
                                        <p:tav tm="0">
                                          <p:val>
                                            <p:strVal val="0-#ppt_w/2"/>
                                          </p:val>
                                        </p:tav>
                                        <p:tav tm="100000">
                                          <p:val>
                                            <p:strVal val="#ppt_x"/>
                                          </p:val>
                                        </p:tav>
                                      </p:tavLst>
                                    </p:anim>
                                    <p:anim calcmode="lin" valueType="num">
                                      <p:cBhvr additive="base">
                                        <p:cTn id="78" dur="500" fill="hold"/>
                                        <p:tgtEl>
                                          <p:spTgt spid="54360"/>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54362"/>
                                        </p:tgtEl>
                                        <p:attrNameLst>
                                          <p:attrName>style.visibility</p:attrName>
                                        </p:attrNameLst>
                                      </p:cBhvr>
                                      <p:to>
                                        <p:strVal val="visible"/>
                                      </p:to>
                                    </p:set>
                                    <p:anim calcmode="lin" valueType="num">
                                      <p:cBhvr additive="base">
                                        <p:cTn id="82" dur="500" fill="hold"/>
                                        <p:tgtEl>
                                          <p:spTgt spid="54362"/>
                                        </p:tgtEl>
                                        <p:attrNameLst>
                                          <p:attrName>ppt_x</p:attrName>
                                        </p:attrNameLst>
                                      </p:cBhvr>
                                      <p:tavLst>
                                        <p:tav tm="0">
                                          <p:val>
                                            <p:strVal val="0-#ppt_w/2"/>
                                          </p:val>
                                        </p:tav>
                                        <p:tav tm="100000">
                                          <p:val>
                                            <p:strVal val="#ppt_x"/>
                                          </p:val>
                                        </p:tav>
                                      </p:tavLst>
                                    </p:anim>
                                    <p:anim calcmode="lin" valueType="num">
                                      <p:cBhvr additive="base">
                                        <p:cTn id="83" dur="500" fill="hold"/>
                                        <p:tgtEl>
                                          <p:spTgt spid="54362"/>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54349"/>
                                        </p:tgtEl>
                                        <p:attrNameLst>
                                          <p:attrName>style.visibility</p:attrName>
                                        </p:attrNameLst>
                                      </p:cBhvr>
                                      <p:to>
                                        <p:strVal val="visible"/>
                                      </p:to>
                                    </p:set>
                                    <p:anim calcmode="lin" valueType="num">
                                      <p:cBhvr additive="base">
                                        <p:cTn id="87" dur="500" fill="hold"/>
                                        <p:tgtEl>
                                          <p:spTgt spid="54349"/>
                                        </p:tgtEl>
                                        <p:attrNameLst>
                                          <p:attrName>ppt_x</p:attrName>
                                        </p:attrNameLst>
                                      </p:cBhvr>
                                      <p:tavLst>
                                        <p:tav tm="0">
                                          <p:val>
                                            <p:strVal val="0-#ppt_w/2"/>
                                          </p:val>
                                        </p:tav>
                                        <p:tav tm="100000">
                                          <p:val>
                                            <p:strVal val="#ppt_x"/>
                                          </p:val>
                                        </p:tav>
                                      </p:tavLst>
                                    </p:anim>
                                    <p:anim calcmode="lin" valueType="num">
                                      <p:cBhvr additive="base">
                                        <p:cTn id="88" dur="500" fill="hold"/>
                                        <p:tgtEl>
                                          <p:spTgt spid="54349"/>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grpId="0" nodeType="afterEffect">
                                  <p:stCondLst>
                                    <p:cond delay="0"/>
                                  </p:stCondLst>
                                  <p:childTnLst>
                                    <p:set>
                                      <p:cBhvr>
                                        <p:cTn id="91" dur="1" fill="hold">
                                          <p:stCondLst>
                                            <p:cond delay="0"/>
                                          </p:stCondLst>
                                        </p:cTn>
                                        <p:tgtEl>
                                          <p:spTgt spid="54350"/>
                                        </p:tgtEl>
                                        <p:attrNameLst>
                                          <p:attrName>style.visibility</p:attrName>
                                        </p:attrNameLst>
                                      </p:cBhvr>
                                      <p:to>
                                        <p:strVal val="visible"/>
                                      </p:to>
                                    </p:set>
                                    <p:anim calcmode="lin" valueType="num">
                                      <p:cBhvr additive="base">
                                        <p:cTn id="92" dur="500" fill="hold"/>
                                        <p:tgtEl>
                                          <p:spTgt spid="54350"/>
                                        </p:tgtEl>
                                        <p:attrNameLst>
                                          <p:attrName>ppt_x</p:attrName>
                                        </p:attrNameLst>
                                      </p:cBhvr>
                                      <p:tavLst>
                                        <p:tav tm="0">
                                          <p:val>
                                            <p:strVal val="0-#ppt_w/2"/>
                                          </p:val>
                                        </p:tav>
                                        <p:tav tm="100000">
                                          <p:val>
                                            <p:strVal val="#ppt_x"/>
                                          </p:val>
                                        </p:tav>
                                      </p:tavLst>
                                    </p:anim>
                                    <p:anim calcmode="lin" valueType="num">
                                      <p:cBhvr additive="base">
                                        <p:cTn id="93" dur="500" fill="hold"/>
                                        <p:tgtEl>
                                          <p:spTgt spid="54350"/>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54367"/>
                                        </p:tgtEl>
                                        <p:attrNameLst>
                                          <p:attrName>style.visibility</p:attrName>
                                        </p:attrNameLst>
                                      </p:cBhvr>
                                      <p:to>
                                        <p:strVal val="visible"/>
                                      </p:to>
                                    </p:set>
                                    <p:anim calcmode="lin" valueType="num">
                                      <p:cBhvr additive="base">
                                        <p:cTn id="97" dur="500" fill="hold"/>
                                        <p:tgtEl>
                                          <p:spTgt spid="54367"/>
                                        </p:tgtEl>
                                        <p:attrNameLst>
                                          <p:attrName>ppt_x</p:attrName>
                                        </p:attrNameLst>
                                      </p:cBhvr>
                                      <p:tavLst>
                                        <p:tav tm="0">
                                          <p:val>
                                            <p:strVal val="0-#ppt_w/2"/>
                                          </p:val>
                                        </p:tav>
                                        <p:tav tm="100000">
                                          <p:val>
                                            <p:strVal val="#ppt_x"/>
                                          </p:val>
                                        </p:tav>
                                      </p:tavLst>
                                    </p:anim>
                                    <p:anim calcmode="lin" valueType="num">
                                      <p:cBhvr additive="base">
                                        <p:cTn id="98" dur="500" fill="hold"/>
                                        <p:tgtEl>
                                          <p:spTgt spid="54367"/>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54368"/>
                                        </p:tgtEl>
                                        <p:attrNameLst>
                                          <p:attrName>style.visibility</p:attrName>
                                        </p:attrNameLst>
                                      </p:cBhvr>
                                      <p:to>
                                        <p:strVal val="visible"/>
                                      </p:to>
                                    </p:set>
                                    <p:anim calcmode="lin" valueType="num">
                                      <p:cBhvr additive="base">
                                        <p:cTn id="102" dur="500" fill="hold"/>
                                        <p:tgtEl>
                                          <p:spTgt spid="54368"/>
                                        </p:tgtEl>
                                        <p:attrNameLst>
                                          <p:attrName>ppt_x</p:attrName>
                                        </p:attrNameLst>
                                      </p:cBhvr>
                                      <p:tavLst>
                                        <p:tav tm="0">
                                          <p:val>
                                            <p:strVal val="0-#ppt_w/2"/>
                                          </p:val>
                                        </p:tav>
                                        <p:tav tm="100000">
                                          <p:val>
                                            <p:strVal val="#ppt_x"/>
                                          </p:val>
                                        </p:tav>
                                      </p:tavLst>
                                    </p:anim>
                                    <p:anim calcmode="lin" valueType="num">
                                      <p:cBhvr additive="base">
                                        <p:cTn id="103" dur="500" fill="hold"/>
                                        <p:tgtEl>
                                          <p:spTgt spid="54368"/>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2" presetClass="entr" presetSubtype="8" fill="hold" grpId="0" nodeType="afterEffect">
                                  <p:stCondLst>
                                    <p:cond delay="0"/>
                                  </p:stCondLst>
                                  <p:childTnLst>
                                    <p:set>
                                      <p:cBhvr>
                                        <p:cTn id="106" dur="1" fill="hold">
                                          <p:stCondLst>
                                            <p:cond delay="0"/>
                                          </p:stCondLst>
                                        </p:cTn>
                                        <p:tgtEl>
                                          <p:spTgt spid="54361"/>
                                        </p:tgtEl>
                                        <p:attrNameLst>
                                          <p:attrName>style.visibility</p:attrName>
                                        </p:attrNameLst>
                                      </p:cBhvr>
                                      <p:to>
                                        <p:strVal val="visible"/>
                                      </p:to>
                                    </p:set>
                                    <p:anim calcmode="lin" valueType="num">
                                      <p:cBhvr additive="base">
                                        <p:cTn id="107" dur="500" fill="hold"/>
                                        <p:tgtEl>
                                          <p:spTgt spid="54361"/>
                                        </p:tgtEl>
                                        <p:attrNameLst>
                                          <p:attrName>ppt_x</p:attrName>
                                        </p:attrNameLst>
                                      </p:cBhvr>
                                      <p:tavLst>
                                        <p:tav tm="0">
                                          <p:val>
                                            <p:strVal val="0-#ppt_w/2"/>
                                          </p:val>
                                        </p:tav>
                                        <p:tav tm="100000">
                                          <p:val>
                                            <p:strVal val="#ppt_x"/>
                                          </p:val>
                                        </p:tav>
                                      </p:tavLst>
                                    </p:anim>
                                    <p:anim calcmode="lin" valueType="num">
                                      <p:cBhvr additive="base">
                                        <p:cTn id="108" dur="500" fill="hold"/>
                                        <p:tgtEl>
                                          <p:spTgt spid="54361"/>
                                        </p:tgtEl>
                                        <p:attrNameLst>
                                          <p:attrName>ppt_y</p:attrName>
                                        </p:attrNameLst>
                                      </p:cBhvr>
                                      <p:tavLst>
                                        <p:tav tm="0">
                                          <p:val>
                                            <p:strVal val="#ppt_y"/>
                                          </p:val>
                                        </p:tav>
                                        <p:tav tm="100000">
                                          <p:val>
                                            <p:strVal val="#ppt_y"/>
                                          </p:val>
                                        </p:tav>
                                      </p:tavLst>
                                    </p:anim>
                                  </p:childTnLst>
                                </p:cTn>
                              </p:par>
                            </p:childTnLst>
                          </p:cTn>
                        </p:par>
                        <p:par>
                          <p:cTn id="109" fill="hold">
                            <p:stCondLst>
                              <p:cond delay="10500"/>
                            </p:stCondLst>
                            <p:childTnLst>
                              <p:par>
                                <p:cTn id="110" presetID="2" presetClass="entr" presetSubtype="8" fill="hold" grpId="0" nodeType="afterEffect">
                                  <p:stCondLst>
                                    <p:cond delay="0"/>
                                  </p:stCondLst>
                                  <p:childTnLst>
                                    <p:set>
                                      <p:cBhvr>
                                        <p:cTn id="111" dur="1" fill="hold">
                                          <p:stCondLst>
                                            <p:cond delay="0"/>
                                          </p:stCondLst>
                                        </p:cTn>
                                        <p:tgtEl>
                                          <p:spTgt spid="54363"/>
                                        </p:tgtEl>
                                        <p:attrNameLst>
                                          <p:attrName>style.visibility</p:attrName>
                                        </p:attrNameLst>
                                      </p:cBhvr>
                                      <p:to>
                                        <p:strVal val="visible"/>
                                      </p:to>
                                    </p:set>
                                    <p:anim calcmode="lin" valueType="num">
                                      <p:cBhvr additive="base">
                                        <p:cTn id="112" dur="500" fill="hold"/>
                                        <p:tgtEl>
                                          <p:spTgt spid="54363"/>
                                        </p:tgtEl>
                                        <p:attrNameLst>
                                          <p:attrName>ppt_x</p:attrName>
                                        </p:attrNameLst>
                                      </p:cBhvr>
                                      <p:tavLst>
                                        <p:tav tm="0">
                                          <p:val>
                                            <p:strVal val="0-#ppt_w/2"/>
                                          </p:val>
                                        </p:tav>
                                        <p:tav tm="100000">
                                          <p:val>
                                            <p:strVal val="#ppt_x"/>
                                          </p:val>
                                        </p:tav>
                                      </p:tavLst>
                                    </p:anim>
                                    <p:anim calcmode="lin" valueType="num">
                                      <p:cBhvr additive="base">
                                        <p:cTn id="113" dur="500" fill="hold"/>
                                        <p:tgtEl>
                                          <p:spTgt spid="543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47" grpId="0" autoUpdateAnimBg="0"/>
      <p:bldP spid="54348" grpId="0" animBg="1" autoUpdateAnimBg="0"/>
      <p:bldP spid="54349" grpId="0" animBg="1" autoUpdateAnimBg="0"/>
      <p:bldP spid="54350" grpId="0" animBg="1" autoUpdateAnimBg="0"/>
      <p:bldP spid="54351" grpId="0" animBg="1" autoUpdateAnimBg="0"/>
      <p:bldP spid="54352" grpId="0" animBg="1" autoUpdateAnimBg="0"/>
      <p:bldP spid="54353" grpId="0" animBg="1" autoUpdateAnimBg="0"/>
      <p:bldP spid="54354" grpId="0" animBg="1" autoUpdateAnimBg="0"/>
      <p:bldP spid="54355" grpId="0" animBg="1"/>
      <p:bldP spid="54356" grpId="0" animBg="1"/>
      <p:bldP spid="54357" grpId="0" animBg="1"/>
      <p:bldP spid="54358" grpId="0" animBg="1"/>
      <p:bldP spid="54359" grpId="0" autoUpdateAnimBg="0"/>
      <p:bldP spid="54360" grpId="0" animBg="1"/>
      <p:bldP spid="54361" grpId="0" animBg="1"/>
      <p:bldP spid="54362" grpId="0" autoUpdateAnimBg="0"/>
      <p:bldP spid="54363" grpId="0" autoUpdateAnimBg="0"/>
      <p:bldP spid="54364" grpId="0" animBg="1" autoUpdateAnimBg="0"/>
      <p:bldP spid="54365" grpId="0" animBg="1"/>
      <p:bldP spid="54366" grpId="0" animBg="1"/>
      <p:bldP spid="54367" grpId="0" animBg="1"/>
      <p:bldP spid="543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09600" y="1676400"/>
            <a:ext cx="6781800" cy="4648200"/>
          </a:xfrm>
          <a:prstGeom prst="rect">
            <a:avLst/>
          </a:prstGeom>
          <a:solidFill>
            <a:srgbClr val="B6DBE8"/>
          </a:solidFill>
          <a:ln w="9525">
            <a:solidFill>
              <a:srgbClr val="000000"/>
            </a:solidFill>
            <a:miter lim="800000"/>
            <a:headEnd/>
            <a:tailEnd/>
          </a:ln>
        </p:spPr>
        <p:txBody>
          <a:bodyPr/>
          <a:lstStyle/>
          <a:p>
            <a:endParaRPr lang="en-US"/>
          </a:p>
        </p:txBody>
      </p:sp>
      <p:sp>
        <p:nvSpPr>
          <p:cNvPr id="21507" name="Line 3"/>
          <p:cNvSpPr>
            <a:spLocks noChangeShapeType="1"/>
          </p:cNvSpPr>
          <p:nvPr/>
        </p:nvSpPr>
        <p:spPr bwMode="auto">
          <a:xfrm>
            <a:off x="2971800" y="3756025"/>
            <a:ext cx="0" cy="342900"/>
          </a:xfrm>
          <a:prstGeom prst="line">
            <a:avLst/>
          </a:prstGeom>
          <a:noFill/>
          <a:ln w="9525">
            <a:solidFill>
              <a:srgbClr val="000000"/>
            </a:solidFill>
            <a:round/>
            <a:headEnd/>
            <a:tailEnd/>
          </a:ln>
        </p:spPr>
        <p:txBody>
          <a:bodyPr/>
          <a:lstStyle/>
          <a:p>
            <a:endParaRPr lang="en-IN"/>
          </a:p>
        </p:txBody>
      </p:sp>
      <p:sp>
        <p:nvSpPr>
          <p:cNvPr id="21508" name="Text Box 4"/>
          <p:cNvSpPr txBox="1">
            <a:spLocks noChangeArrowheads="1"/>
          </p:cNvSpPr>
          <p:nvPr/>
        </p:nvSpPr>
        <p:spPr bwMode="auto">
          <a:xfrm>
            <a:off x="914400" y="2727325"/>
            <a:ext cx="762000" cy="320675"/>
          </a:xfrm>
          <a:prstGeom prst="rect">
            <a:avLst/>
          </a:prstGeom>
          <a:solidFill>
            <a:srgbClr val="FFFFFF"/>
          </a:solidFill>
          <a:ln w="9525">
            <a:solidFill>
              <a:srgbClr val="FFFFFF"/>
            </a:solidFill>
            <a:miter lim="800000"/>
            <a:headEnd/>
            <a:tailEnd/>
          </a:ln>
        </p:spPr>
        <p:txBody>
          <a:bodyPr/>
          <a:lstStyle/>
          <a:p>
            <a:pPr algn="ctr"/>
            <a:r>
              <a:rPr lang="en-US" sz="1000" b="1">
                <a:latin typeface="Times New Roman" pitchFamily="18" charset="0"/>
              </a:rPr>
              <a:t>MMI</a:t>
            </a:r>
          </a:p>
          <a:p>
            <a:pPr algn="ctr"/>
            <a:r>
              <a:rPr lang="en-US" sz="1000" b="1">
                <a:latin typeface="Times New Roman" pitchFamily="18" charset="0"/>
              </a:rPr>
              <a:t>1</a:t>
            </a:r>
          </a:p>
        </p:txBody>
      </p:sp>
      <p:sp>
        <p:nvSpPr>
          <p:cNvPr id="21509" name="Line 5"/>
          <p:cNvSpPr>
            <a:spLocks noChangeShapeType="1"/>
          </p:cNvSpPr>
          <p:nvPr/>
        </p:nvSpPr>
        <p:spPr bwMode="auto">
          <a:xfrm flipV="1">
            <a:off x="2971800" y="3200400"/>
            <a:ext cx="0" cy="342900"/>
          </a:xfrm>
          <a:prstGeom prst="line">
            <a:avLst/>
          </a:prstGeom>
          <a:noFill/>
          <a:ln w="9525">
            <a:solidFill>
              <a:srgbClr val="000000"/>
            </a:solidFill>
            <a:round/>
            <a:headEnd/>
            <a:tailEnd/>
          </a:ln>
        </p:spPr>
        <p:txBody>
          <a:bodyPr/>
          <a:lstStyle/>
          <a:p>
            <a:endParaRPr lang="en-IN"/>
          </a:p>
        </p:txBody>
      </p:sp>
      <p:sp>
        <p:nvSpPr>
          <p:cNvPr id="21510" name="Text Box 6"/>
          <p:cNvSpPr txBox="1">
            <a:spLocks noChangeArrowheads="1"/>
          </p:cNvSpPr>
          <p:nvPr/>
        </p:nvSpPr>
        <p:spPr bwMode="auto">
          <a:xfrm>
            <a:off x="1257300" y="1927225"/>
            <a:ext cx="1485900" cy="457200"/>
          </a:xfrm>
          <a:prstGeom prst="rect">
            <a:avLst/>
          </a:prstGeom>
          <a:solidFill>
            <a:srgbClr val="800080"/>
          </a:solidFill>
          <a:ln w="9525">
            <a:solidFill>
              <a:srgbClr val="FFFFFF"/>
            </a:solidFill>
            <a:miter lim="800000"/>
            <a:headEnd/>
            <a:tailEnd/>
          </a:ln>
        </p:spPr>
        <p:txBody>
          <a:bodyPr/>
          <a:lstStyle/>
          <a:p>
            <a:r>
              <a:rPr lang="en-US" sz="1000" b="1">
                <a:solidFill>
                  <a:srgbClr val="FFFFFF"/>
                </a:solidFill>
                <a:latin typeface="Times New Roman" pitchFamily="18" charset="0"/>
              </a:rPr>
              <a:t>AREA LOAD DESPATCH CENTER</a:t>
            </a:r>
          </a:p>
        </p:txBody>
      </p:sp>
      <p:sp>
        <p:nvSpPr>
          <p:cNvPr id="21511" name="Rectangle 7"/>
          <p:cNvSpPr>
            <a:spLocks noChangeArrowheads="1"/>
          </p:cNvSpPr>
          <p:nvPr/>
        </p:nvSpPr>
        <p:spPr bwMode="auto">
          <a:xfrm>
            <a:off x="2514600" y="3527425"/>
            <a:ext cx="914400" cy="228600"/>
          </a:xfrm>
          <a:prstGeom prst="rect">
            <a:avLst/>
          </a:prstGeom>
          <a:solidFill>
            <a:srgbClr val="E0AFA0"/>
          </a:solidFill>
          <a:ln w="9525">
            <a:solidFill>
              <a:srgbClr val="FFFFFF"/>
            </a:solidFill>
            <a:miter lim="800000"/>
            <a:headEnd/>
            <a:tailEnd/>
          </a:ln>
        </p:spPr>
        <p:txBody>
          <a:bodyPr/>
          <a:lstStyle/>
          <a:p>
            <a:pPr algn="ctr"/>
            <a:r>
              <a:rPr lang="en-US" sz="1200" b="1">
                <a:latin typeface="Times New Roman" pitchFamily="18" charset="0"/>
              </a:rPr>
              <a:t>FEP</a:t>
            </a:r>
          </a:p>
        </p:txBody>
      </p:sp>
      <p:sp>
        <p:nvSpPr>
          <p:cNvPr id="21512" name="Rectangle 9"/>
          <p:cNvSpPr>
            <a:spLocks noChangeArrowheads="1"/>
          </p:cNvSpPr>
          <p:nvPr/>
        </p:nvSpPr>
        <p:spPr bwMode="auto">
          <a:xfrm>
            <a:off x="3657600" y="3527425"/>
            <a:ext cx="914400" cy="282575"/>
          </a:xfrm>
          <a:prstGeom prst="rect">
            <a:avLst/>
          </a:prstGeom>
          <a:solidFill>
            <a:srgbClr val="800000"/>
          </a:solidFill>
          <a:ln w="9525">
            <a:solidFill>
              <a:srgbClr val="000000"/>
            </a:solidFill>
            <a:miter lim="800000"/>
            <a:headEnd/>
            <a:tailEnd/>
          </a:ln>
        </p:spPr>
        <p:txBody>
          <a:bodyPr/>
          <a:lstStyle/>
          <a:p>
            <a:pPr algn="ctr"/>
            <a:r>
              <a:rPr lang="en-US" sz="1200" b="1">
                <a:solidFill>
                  <a:srgbClr val="FFFFFF"/>
                </a:solidFill>
                <a:latin typeface="Times New Roman" pitchFamily="18" charset="0"/>
              </a:rPr>
              <a:t>ROUTER</a:t>
            </a:r>
          </a:p>
        </p:txBody>
      </p:sp>
      <p:sp>
        <p:nvSpPr>
          <p:cNvPr id="21513" name="Line 10"/>
          <p:cNvSpPr>
            <a:spLocks noChangeShapeType="1"/>
          </p:cNvSpPr>
          <p:nvPr/>
        </p:nvSpPr>
        <p:spPr bwMode="auto">
          <a:xfrm>
            <a:off x="2400300" y="5424488"/>
            <a:ext cx="0" cy="228600"/>
          </a:xfrm>
          <a:prstGeom prst="line">
            <a:avLst/>
          </a:prstGeom>
          <a:noFill/>
          <a:ln w="9525">
            <a:solidFill>
              <a:srgbClr val="000000"/>
            </a:solidFill>
            <a:round/>
            <a:headEnd/>
            <a:tailEnd/>
          </a:ln>
        </p:spPr>
        <p:txBody>
          <a:bodyPr/>
          <a:lstStyle/>
          <a:p>
            <a:endParaRPr lang="en-IN"/>
          </a:p>
        </p:txBody>
      </p:sp>
      <p:sp>
        <p:nvSpPr>
          <p:cNvPr id="21514" name="Line 11"/>
          <p:cNvSpPr>
            <a:spLocks noChangeShapeType="1"/>
          </p:cNvSpPr>
          <p:nvPr/>
        </p:nvSpPr>
        <p:spPr bwMode="auto">
          <a:xfrm flipV="1">
            <a:off x="4038600" y="3200400"/>
            <a:ext cx="0" cy="342900"/>
          </a:xfrm>
          <a:prstGeom prst="line">
            <a:avLst/>
          </a:prstGeom>
          <a:noFill/>
          <a:ln w="9525">
            <a:solidFill>
              <a:srgbClr val="000000"/>
            </a:solidFill>
            <a:round/>
            <a:headEnd/>
            <a:tailEnd/>
          </a:ln>
        </p:spPr>
        <p:txBody>
          <a:bodyPr/>
          <a:lstStyle/>
          <a:p>
            <a:endParaRPr lang="en-IN"/>
          </a:p>
        </p:txBody>
      </p:sp>
      <p:sp>
        <p:nvSpPr>
          <p:cNvPr id="21515" name="Text Box 12"/>
          <p:cNvSpPr txBox="1">
            <a:spLocks noChangeArrowheads="1"/>
          </p:cNvSpPr>
          <p:nvPr/>
        </p:nvSpPr>
        <p:spPr bwMode="auto">
          <a:xfrm>
            <a:off x="1295400" y="4267200"/>
            <a:ext cx="2057400" cy="457200"/>
          </a:xfrm>
          <a:prstGeom prst="rect">
            <a:avLst/>
          </a:prstGeom>
          <a:solidFill>
            <a:srgbClr val="FF0000"/>
          </a:solidFill>
          <a:ln w="9525">
            <a:solidFill>
              <a:srgbClr val="FFFFFF"/>
            </a:solidFill>
            <a:miter lim="800000"/>
            <a:headEnd/>
            <a:tailEnd/>
          </a:ln>
        </p:spPr>
        <p:txBody>
          <a:bodyPr/>
          <a:lstStyle/>
          <a:p>
            <a:pPr algn="ctr"/>
            <a:r>
              <a:rPr lang="en-US" sz="1600" b="1">
                <a:solidFill>
                  <a:srgbClr val="FFFFFF"/>
                </a:solidFill>
                <a:latin typeface="Times New Roman" pitchFamily="18" charset="0"/>
              </a:rPr>
              <a:t>LAN</a:t>
            </a:r>
          </a:p>
        </p:txBody>
      </p:sp>
      <p:grpSp>
        <p:nvGrpSpPr>
          <p:cNvPr id="2" name="Group 13"/>
          <p:cNvGrpSpPr>
            <a:grpSpLocks/>
          </p:cNvGrpSpPr>
          <p:nvPr/>
        </p:nvGrpSpPr>
        <p:grpSpPr bwMode="auto">
          <a:xfrm>
            <a:off x="914400" y="3162300"/>
            <a:ext cx="685800" cy="571500"/>
            <a:chOff x="900" y="6120"/>
            <a:chExt cx="1080" cy="900"/>
          </a:xfrm>
        </p:grpSpPr>
        <p:sp>
          <p:nvSpPr>
            <p:cNvPr id="21584" name="Rectangle 14"/>
            <p:cNvSpPr>
              <a:spLocks noChangeArrowheads="1"/>
            </p:cNvSpPr>
            <p:nvPr/>
          </p:nvSpPr>
          <p:spPr bwMode="auto">
            <a:xfrm>
              <a:off x="1080" y="6120"/>
              <a:ext cx="720" cy="540"/>
            </a:xfrm>
            <a:prstGeom prst="rect">
              <a:avLst/>
            </a:prstGeom>
            <a:solidFill>
              <a:srgbClr val="969696"/>
            </a:solidFill>
            <a:ln w="9525">
              <a:solidFill>
                <a:srgbClr val="000000"/>
              </a:solidFill>
              <a:miter lim="800000"/>
              <a:headEnd/>
              <a:tailEnd/>
            </a:ln>
          </p:spPr>
          <p:txBody>
            <a:bodyPr/>
            <a:lstStyle/>
            <a:p>
              <a:endParaRPr lang="en-US"/>
            </a:p>
          </p:txBody>
        </p:sp>
        <p:sp>
          <p:nvSpPr>
            <p:cNvPr id="21585" name="Rectangle 15"/>
            <p:cNvSpPr>
              <a:spLocks noChangeArrowheads="1"/>
            </p:cNvSpPr>
            <p:nvPr/>
          </p:nvSpPr>
          <p:spPr bwMode="auto">
            <a:xfrm>
              <a:off x="1260" y="6300"/>
              <a:ext cx="360" cy="180"/>
            </a:xfrm>
            <a:prstGeom prst="rect">
              <a:avLst/>
            </a:prstGeom>
            <a:solidFill>
              <a:srgbClr val="969696"/>
            </a:solidFill>
            <a:ln w="9525">
              <a:solidFill>
                <a:srgbClr val="000000"/>
              </a:solidFill>
              <a:miter lim="800000"/>
              <a:headEnd/>
              <a:tailEnd/>
            </a:ln>
          </p:spPr>
          <p:txBody>
            <a:bodyPr/>
            <a:lstStyle/>
            <a:p>
              <a:endParaRPr lang="en-US"/>
            </a:p>
          </p:txBody>
        </p:sp>
        <p:sp>
          <p:nvSpPr>
            <p:cNvPr id="21586" name="Line 16"/>
            <p:cNvSpPr>
              <a:spLocks noChangeShapeType="1"/>
            </p:cNvSpPr>
            <p:nvPr/>
          </p:nvSpPr>
          <p:spPr bwMode="auto">
            <a:xfrm flipH="1">
              <a:off x="1080" y="6660"/>
              <a:ext cx="180" cy="180"/>
            </a:xfrm>
            <a:prstGeom prst="line">
              <a:avLst/>
            </a:prstGeom>
            <a:noFill/>
            <a:ln w="9525">
              <a:solidFill>
                <a:srgbClr val="000000"/>
              </a:solidFill>
              <a:round/>
              <a:headEnd/>
              <a:tailEnd/>
            </a:ln>
          </p:spPr>
          <p:txBody>
            <a:bodyPr/>
            <a:lstStyle/>
            <a:p>
              <a:endParaRPr lang="en-IN"/>
            </a:p>
          </p:txBody>
        </p:sp>
        <p:sp>
          <p:nvSpPr>
            <p:cNvPr id="21587" name="Line 17"/>
            <p:cNvSpPr>
              <a:spLocks noChangeShapeType="1"/>
            </p:cNvSpPr>
            <p:nvPr/>
          </p:nvSpPr>
          <p:spPr bwMode="auto">
            <a:xfrm>
              <a:off x="1620" y="6660"/>
              <a:ext cx="180" cy="180"/>
            </a:xfrm>
            <a:prstGeom prst="line">
              <a:avLst/>
            </a:prstGeom>
            <a:noFill/>
            <a:ln w="9525">
              <a:solidFill>
                <a:srgbClr val="000000"/>
              </a:solidFill>
              <a:round/>
              <a:headEnd/>
              <a:tailEnd/>
            </a:ln>
          </p:spPr>
          <p:txBody>
            <a:bodyPr/>
            <a:lstStyle/>
            <a:p>
              <a:endParaRPr lang="en-IN"/>
            </a:p>
          </p:txBody>
        </p:sp>
        <p:sp>
          <p:nvSpPr>
            <p:cNvPr id="21588" name="Rectangle 18"/>
            <p:cNvSpPr>
              <a:spLocks noChangeArrowheads="1"/>
            </p:cNvSpPr>
            <p:nvPr/>
          </p:nvSpPr>
          <p:spPr bwMode="auto">
            <a:xfrm>
              <a:off x="900" y="6840"/>
              <a:ext cx="1080" cy="180"/>
            </a:xfrm>
            <a:prstGeom prst="rect">
              <a:avLst/>
            </a:prstGeom>
            <a:solidFill>
              <a:srgbClr val="969696"/>
            </a:solidFill>
            <a:ln w="9525">
              <a:solidFill>
                <a:srgbClr val="000000"/>
              </a:solidFill>
              <a:miter lim="800000"/>
              <a:headEnd/>
              <a:tailEnd/>
            </a:ln>
          </p:spPr>
          <p:txBody>
            <a:bodyPr/>
            <a:lstStyle/>
            <a:p>
              <a:endParaRPr lang="en-US"/>
            </a:p>
          </p:txBody>
        </p:sp>
      </p:grpSp>
      <p:grpSp>
        <p:nvGrpSpPr>
          <p:cNvPr id="3" name="Group 19"/>
          <p:cNvGrpSpPr>
            <a:grpSpLocks/>
          </p:cNvGrpSpPr>
          <p:nvPr/>
        </p:nvGrpSpPr>
        <p:grpSpPr bwMode="auto">
          <a:xfrm>
            <a:off x="2171700" y="5067300"/>
            <a:ext cx="1028700" cy="685800"/>
            <a:chOff x="900" y="8820"/>
            <a:chExt cx="1620" cy="1080"/>
          </a:xfrm>
        </p:grpSpPr>
        <p:sp>
          <p:nvSpPr>
            <p:cNvPr id="21577" name="Rectangle 20"/>
            <p:cNvSpPr>
              <a:spLocks noChangeArrowheads="1"/>
            </p:cNvSpPr>
            <p:nvPr/>
          </p:nvSpPr>
          <p:spPr bwMode="auto">
            <a:xfrm>
              <a:off x="1980" y="8820"/>
              <a:ext cx="540" cy="1080"/>
            </a:xfrm>
            <a:prstGeom prst="rect">
              <a:avLst/>
            </a:prstGeom>
            <a:solidFill>
              <a:srgbClr val="99CCFF"/>
            </a:solidFill>
            <a:ln w="9525">
              <a:solidFill>
                <a:srgbClr val="000000"/>
              </a:solidFill>
              <a:miter lim="800000"/>
              <a:headEnd/>
              <a:tailEnd/>
            </a:ln>
          </p:spPr>
          <p:txBody>
            <a:bodyPr/>
            <a:lstStyle/>
            <a:p>
              <a:endParaRPr lang="en-US"/>
            </a:p>
          </p:txBody>
        </p:sp>
        <p:grpSp>
          <p:nvGrpSpPr>
            <p:cNvPr id="4" name="Group 21"/>
            <p:cNvGrpSpPr>
              <a:grpSpLocks/>
            </p:cNvGrpSpPr>
            <p:nvPr/>
          </p:nvGrpSpPr>
          <p:grpSpPr bwMode="auto">
            <a:xfrm>
              <a:off x="900" y="8820"/>
              <a:ext cx="1080" cy="900"/>
              <a:chOff x="900" y="6120"/>
              <a:chExt cx="1080" cy="900"/>
            </a:xfrm>
          </p:grpSpPr>
          <p:sp>
            <p:nvSpPr>
              <p:cNvPr id="21579" name="Rectangle 22"/>
              <p:cNvSpPr>
                <a:spLocks noChangeArrowheads="1"/>
              </p:cNvSpPr>
              <p:nvPr/>
            </p:nvSpPr>
            <p:spPr bwMode="auto">
              <a:xfrm>
                <a:off x="1080" y="6120"/>
                <a:ext cx="720" cy="540"/>
              </a:xfrm>
              <a:prstGeom prst="rect">
                <a:avLst/>
              </a:prstGeom>
              <a:solidFill>
                <a:srgbClr val="99CCFF"/>
              </a:solidFill>
              <a:ln w="9525">
                <a:solidFill>
                  <a:srgbClr val="000000"/>
                </a:solidFill>
                <a:miter lim="800000"/>
                <a:headEnd/>
                <a:tailEnd/>
              </a:ln>
            </p:spPr>
            <p:txBody>
              <a:bodyPr/>
              <a:lstStyle/>
              <a:p>
                <a:endParaRPr lang="en-US"/>
              </a:p>
            </p:txBody>
          </p:sp>
          <p:sp>
            <p:nvSpPr>
              <p:cNvPr id="21580" name="Rectangle 23"/>
              <p:cNvSpPr>
                <a:spLocks noChangeArrowheads="1"/>
              </p:cNvSpPr>
              <p:nvPr/>
            </p:nvSpPr>
            <p:spPr bwMode="auto">
              <a:xfrm>
                <a:off x="1260" y="6300"/>
                <a:ext cx="360" cy="180"/>
              </a:xfrm>
              <a:prstGeom prst="rect">
                <a:avLst/>
              </a:prstGeom>
              <a:solidFill>
                <a:srgbClr val="99CCFF"/>
              </a:solidFill>
              <a:ln w="9525">
                <a:solidFill>
                  <a:srgbClr val="000000"/>
                </a:solidFill>
                <a:miter lim="800000"/>
                <a:headEnd/>
                <a:tailEnd/>
              </a:ln>
            </p:spPr>
            <p:txBody>
              <a:bodyPr/>
              <a:lstStyle/>
              <a:p>
                <a:endParaRPr lang="en-US"/>
              </a:p>
            </p:txBody>
          </p:sp>
          <p:sp>
            <p:nvSpPr>
              <p:cNvPr id="21581" name="Line 24"/>
              <p:cNvSpPr>
                <a:spLocks noChangeShapeType="1"/>
              </p:cNvSpPr>
              <p:nvPr/>
            </p:nvSpPr>
            <p:spPr bwMode="auto">
              <a:xfrm flipH="1">
                <a:off x="1080" y="6660"/>
                <a:ext cx="180" cy="180"/>
              </a:xfrm>
              <a:prstGeom prst="line">
                <a:avLst/>
              </a:prstGeom>
              <a:noFill/>
              <a:ln w="9525">
                <a:solidFill>
                  <a:srgbClr val="000000"/>
                </a:solidFill>
                <a:round/>
                <a:headEnd/>
                <a:tailEnd/>
              </a:ln>
            </p:spPr>
            <p:txBody>
              <a:bodyPr/>
              <a:lstStyle/>
              <a:p>
                <a:endParaRPr lang="en-IN"/>
              </a:p>
            </p:txBody>
          </p:sp>
          <p:sp>
            <p:nvSpPr>
              <p:cNvPr id="21582" name="Line 25"/>
              <p:cNvSpPr>
                <a:spLocks noChangeShapeType="1"/>
              </p:cNvSpPr>
              <p:nvPr/>
            </p:nvSpPr>
            <p:spPr bwMode="auto">
              <a:xfrm>
                <a:off x="1620" y="6660"/>
                <a:ext cx="180" cy="180"/>
              </a:xfrm>
              <a:prstGeom prst="line">
                <a:avLst/>
              </a:prstGeom>
              <a:noFill/>
              <a:ln w="9525">
                <a:solidFill>
                  <a:srgbClr val="000000"/>
                </a:solidFill>
                <a:round/>
                <a:headEnd/>
                <a:tailEnd/>
              </a:ln>
            </p:spPr>
            <p:txBody>
              <a:bodyPr/>
              <a:lstStyle/>
              <a:p>
                <a:endParaRPr lang="en-IN"/>
              </a:p>
            </p:txBody>
          </p:sp>
          <p:sp>
            <p:nvSpPr>
              <p:cNvPr id="21583" name="Rectangle 26"/>
              <p:cNvSpPr>
                <a:spLocks noChangeArrowheads="1"/>
              </p:cNvSpPr>
              <p:nvPr/>
            </p:nvSpPr>
            <p:spPr bwMode="auto">
              <a:xfrm>
                <a:off x="900" y="6840"/>
                <a:ext cx="1080" cy="180"/>
              </a:xfrm>
              <a:prstGeom prst="rect">
                <a:avLst/>
              </a:prstGeom>
              <a:solidFill>
                <a:srgbClr val="99CCFF"/>
              </a:solidFill>
              <a:ln w="9525">
                <a:solidFill>
                  <a:srgbClr val="000000"/>
                </a:solidFill>
                <a:miter lim="800000"/>
                <a:headEnd/>
                <a:tailEnd/>
              </a:ln>
            </p:spPr>
            <p:txBody>
              <a:bodyPr/>
              <a:lstStyle/>
              <a:p>
                <a:endParaRPr lang="en-US"/>
              </a:p>
            </p:txBody>
          </p:sp>
        </p:grpSp>
      </p:grpSp>
      <p:grpSp>
        <p:nvGrpSpPr>
          <p:cNvPr id="5" name="Group 27"/>
          <p:cNvGrpSpPr>
            <a:grpSpLocks/>
          </p:cNvGrpSpPr>
          <p:nvPr/>
        </p:nvGrpSpPr>
        <p:grpSpPr bwMode="auto">
          <a:xfrm>
            <a:off x="1028700" y="5067300"/>
            <a:ext cx="1028700" cy="685800"/>
            <a:chOff x="900" y="8820"/>
            <a:chExt cx="1620" cy="1080"/>
          </a:xfrm>
        </p:grpSpPr>
        <p:sp>
          <p:nvSpPr>
            <p:cNvPr id="21570" name="Rectangle 28"/>
            <p:cNvSpPr>
              <a:spLocks noChangeArrowheads="1"/>
            </p:cNvSpPr>
            <p:nvPr/>
          </p:nvSpPr>
          <p:spPr bwMode="auto">
            <a:xfrm>
              <a:off x="1980" y="8820"/>
              <a:ext cx="540" cy="1080"/>
            </a:xfrm>
            <a:prstGeom prst="rect">
              <a:avLst/>
            </a:prstGeom>
            <a:solidFill>
              <a:srgbClr val="99CCFF"/>
            </a:solidFill>
            <a:ln w="9525">
              <a:solidFill>
                <a:srgbClr val="000000"/>
              </a:solidFill>
              <a:miter lim="800000"/>
              <a:headEnd/>
              <a:tailEnd/>
            </a:ln>
          </p:spPr>
          <p:txBody>
            <a:bodyPr/>
            <a:lstStyle/>
            <a:p>
              <a:endParaRPr lang="en-US"/>
            </a:p>
          </p:txBody>
        </p:sp>
        <p:grpSp>
          <p:nvGrpSpPr>
            <p:cNvPr id="6" name="Group 29"/>
            <p:cNvGrpSpPr>
              <a:grpSpLocks/>
            </p:cNvGrpSpPr>
            <p:nvPr/>
          </p:nvGrpSpPr>
          <p:grpSpPr bwMode="auto">
            <a:xfrm>
              <a:off x="900" y="8820"/>
              <a:ext cx="1080" cy="900"/>
              <a:chOff x="900" y="6120"/>
              <a:chExt cx="1080" cy="900"/>
            </a:xfrm>
          </p:grpSpPr>
          <p:sp>
            <p:nvSpPr>
              <p:cNvPr id="21572" name="Rectangle 30"/>
              <p:cNvSpPr>
                <a:spLocks noChangeArrowheads="1"/>
              </p:cNvSpPr>
              <p:nvPr/>
            </p:nvSpPr>
            <p:spPr bwMode="auto">
              <a:xfrm>
                <a:off x="1080" y="6120"/>
                <a:ext cx="720" cy="540"/>
              </a:xfrm>
              <a:prstGeom prst="rect">
                <a:avLst/>
              </a:prstGeom>
              <a:solidFill>
                <a:srgbClr val="99CCFF"/>
              </a:solidFill>
              <a:ln w="9525">
                <a:solidFill>
                  <a:srgbClr val="000000"/>
                </a:solidFill>
                <a:miter lim="800000"/>
                <a:headEnd/>
                <a:tailEnd/>
              </a:ln>
            </p:spPr>
            <p:txBody>
              <a:bodyPr/>
              <a:lstStyle/>
              <a:p>
                <a:endParaRPr lang="en-US"/>
              </a:p>
            </p:txBody>
          </p:sp>
          <p:sp>
            <p:nvSpPr>
              <p:cNvPr id="21573" name="Rectangle 31"/>
              <p:cNvSpPr>
                <a:spLocks noChangeArrowheads="1"/>
              </p:cNvSpPr>
              <p:nvPr/>
            </p:nvSpPr>
            <p:spPr bwMode="auto">
              <a:xfrm>
                <a:off x="1260" y="6300"/>
                <a:ext cx="360" cy="180"/>
              </a:xfrm>
              <a:prstGeom prst="rect">
                <a:avLst/>
              </a:prstGeom>
              <a:solidFill>
                <a:srgbClr val="99CCFF"/>
              </a:solidFill>
              <a:ln w="9525">
                <a:solidFill>
                  <a:srgbClr val="000000"/>
                </a:solidFill>
                <a:miter lim="800000"/>
                <a:headEnd/>
                <a:tailEnd/>
              </a:ln>
            </p:spPr>
            <p:txBody>
              <a:bodyPr/>
              <a:lstStyle/>
              <a:p>
                <a:endParaRPr lang="en-US"/>
              </a:p>
            </p:txBody>
          </p:sp>
          <p:sp>
            <p:nvSpPr>
              <p:cNvPr id="21574" name="Line 32"/>
              <p:cNvSpPr>
                <a:spLocks noChangeShapeType="1"/>
              </p:cNvSpPr>
              <p:nvPr/>
            </p:nvSpPr>
            <p:spPr bwMode="auto">
              <a:xfrm flipH="1">
                <a:off x="1080" y="6660"/>
                <a:ext cx="180" cy="180"/>
              </a:xfrm>
              <a:prstGeom prst="line">
                <a:avLst/>
              </a:prstGeom>
              <a:noFill/>
              <a:ln w="9525">
                <a:solidFill>
                  <a:srgbClr val="000000"/>
                </a:solidFill>
                <a:round/>
                <a:headEnd/>
                <a:tailEnd/>
              </a:ln>
            </p:spPr>
            <p:txBody>
              <a:bodyPr/>
              <a:lstStyle/>
              <a:p>
                <a:endParaRPr lang="en-IN"/>
              </a:p>
            </p:txBody>
          </p:sp>
          <p:sp>
            <p:nvSpPr>
              <p:cNvPr id="21575" name="Line 33"/>
              <p:cNvSpPr>
                <a:spLocks noChangeShapeType="1"/>
              </p:cNvSpPr>
              <p:nvPr/>
            </p:nvSpPr>
            <p:spPr bwMode="auto">
              <a:xfrm>
                <a:off x="1620" y="6660"/>
                <a:ext cx="180" cy="180"/>
              </a:xfrm>
              <a:prstGeom prst="line">
                <a:avLst/>
              </a:prstGeom>
              <a:noFill/>
              <a:ln w="9525">
                <a:solidFill>
                  <a:srgbClr val="000000"/>
                </a:solidFill>
                <a:round/>
                <a:headEnd/>
                <a:tailEnd/>
              </a:ln>
            </p:spPr>
            <p:txBody>
              <a:bodyPr/>
              <a:lstStyle/>
              <a:p>
                <a:endParaRPr lang="en-IN"/>
              </a:p>
            </p:txBody>
          </p:sp>
          <p:sp>
            <p:nvSpPr>
              <p:cNvPr id="21576" name="Rectangle 34"/>
              <p:cNvSpPr>
                <a:spLocks noChangeArrowheads="1"/>
              </p:cNvSpPr>
              <p:nvPr/>
            </p:nvSpPr>
            <p:spPr bwMode="auto">
              <a:xfrm>
                <a:off x="900" y="6840"/>
                <a:ext cx="1080" cy="180"/>
              </a:xfrm>
              <a:prstGeom prst="rect">
                <a:avLst/>
              </a:prstGeom>
              <a:solidFill>
                <a:srgbClr val="99CCFF"/>
              </a:solidFill>
              <a:ln w="9525">
                <a:solidFill>
                  <a:srgbClr val="000000"/>
                </a:solidFill>
                <a:miter lim="800000"/>
                <a:headEnd/>
                <a:tailEnd/>
              </a:ln>
            </p:spPr>
            <p:txBody>
              <a:bodyPr/>
              <a:lstStyle/>
              <a:p>
                <a:endParaRPr lang="en-US"/>
              </a:p>
            </p:txBody>
          </p:sp>
        </p:grpSp>
      </p:grpSp>
      <p:grpSp>
        <p:nvGrpSpPr>
          <p:cNvPr id="7" name="Group 35"/>
          <p:cNvGrpSpPr>
            <a:grpSpLocks/>
          </p:cNvGrpSpPr>
          <p:nvPr/>
        </p:nvGrpSpPr>
        <p:grpSpPr bwMode="auto">
          <a:xfrm>
            <a:off x="3314700" y="5067300"/>
            <a:ext cx="1028700" cy="685800"/>
            <a:chOff x="900" y="8820"/>
            <a:chExt cx="1620" cy="1080"/>
          </a:xfrm>
        </p:grpSpPr>
        <p:sp>
          <p:nvSpPr>
            <p:cNvPr id="21563" name="Rectangle 36"/>
            <p:cNvSpPr>
              <a:spLocks noChangeArrowheads="1"/>
            </p:cNvSpPr>
            <p:nvPr/>
          </p:nvSpPr>
          <p:spPr bwMode="auto">
            <a:xfrm>
              <a:off x="1980" y="8820"/>
              <a:ext cx="540" cy="1080"/>
            </a:xfrm>
            <a:prstGeom prst="rect">
              <a:avLst/>
            </a:prstGeom>
            <a:solidFill>
              <a:srgbClr val="99CCFF"/>
            </a:solidFill>
            <a:ln w="9525">
              <a:solidFill>
                <a:srgbClr val="000000"/>
              </a:solidFill>
              <a:miter lim="800000"/>
              <a:headEnd/>
              <a:tailEnd/>
            </a:ln>
          </p:spPr>
          <p:txBody>
            <a:bodyPr/>
            <a:lstStyle/>
            <a:p>
              <a:endParaRPr lang="en-US"/>
            </a:p>
          </p:txBody>
        </p:sp>
        <p:grpSp>
          <p:nvGrpSpPr>
            <p:cNvPr id="8" name="Group 37"/>
            <p:cNvGrpSpPr>
              <a:grpSpLocks/>
            </p:cNvGrpSpPr>
            <p:nvPr/>
          </p:nvGrpSpPr>
          <p:grpSpPr bwMode="auto">
            <a:xfrm>
              <a:off x="900" y="8820"/>
              <a:ext cx="1080" cy="900"/>
              <a:chOff x="900" y="6120"/>
              <a:chExt cx="1080" cy="900"/>
            </a:xfrm>
          </p:grpSpPr>
          <p:sp>
            <p:nvSpPr>
              <p:cNvPr id="21565" name="Rectangle 38"/>
              <p:cNvSpPr>
                <a:spLocks noChangeArrowheads="1"/>
              </p:cNvSpPr>
              <p:nvPr/>
            </p:nvSpPr>
            <p:spPr bwMode="auto">
              <a:xfrm>
                <a:off x="1080" y="6120"/>
                <a:ext cx="720" cy="540"/>
              </a:xfrm>
              <a:prstGeom prst="rect">
                <a:avLst/>
              </a:prstGeom>
              <a:solidFill>
                <a:srgbClr val="99CCFF"/>
              </a:solidFill>
              <a:ln w="9525">
                <a:solidFill>
                  <a:srgbClr val="000000"/>
                </a:solidFill>
                <a:miter lim="800000"/>
                <a:headEnd/>
                <a:tailEnd/>
              </a:ln>
            </p:spPr>
            <p:txBody>
              <a:bodyPr/>
              <a:lstStyle/>
              <a:p>
                <a:endParaRPr lang="en-US"/>
              </a:p>
            </p:txBody>
          </p:sp>
          <p:sp>
            <p:nvSpPr>
              <p:cNvPr id="21566" name="Rectangle 39"/>
              <p:cNvSpPr>
                <a:spLocks noChangeArrowheads="1"/>
              </p:cNvSpPr>
              <p:nvPr/>
            </p:nvSpPr>
            <p:spPr bwMode="auto">
              <a:xfrm>
                <a:off x="1260" y="6300"/>
                <a:ext cx="360" cy="180"/>
              </a:xfrm>
              <a:prstGeom prst="rect">
                <a:avLst/>
              </a:prstGeom>
              <a:solidFill>
                <a:srgbClr val="99CCFF"/>
              </a:solidFill>
              <a:ln w="9525">
                <a:solidFill>
                  <a:srgbClr val="000000"/>
                </a:solidFill>
                <a:miter lim="800000"/>
                <a:headEnd/>
                <a:tailEnd/>
              </a:ln>
            </p:spPr>
            <p:txBody>
              <a:bodyPr/>
              <a:lstStyle/>
              <a:p>
                <a:endParaRPr lang="en-US"/>
              </a:p>
            </p:txBody>
          </p:sp>
          <p:sp>
            <p:nvSpPr>
              <p:cNvPr id="21567" name="Line 40"/>
              <p:cNvSpPr>
                <a:spLocks noChangeShapeType="1"/>
              </p:cNvSpPr>
              <p:nvPr/>
            </p:nvSpPr>
            <p:spPr bwMode="auto">
              <a:xfrm flipH="1">
                <a:off x="1080" y="6660"/>
                <a:ext cx="180" cy="180"/>
              </a:xfrm>
              <a:prstGeom prst="line">
                <a:avLst/>
              </a:prstGeom>
              <a:noFill/>
              <a:ln w="9525">
                <a:solidFill>
                  <a:srgbClr val="000000"/>
                </a:solidFill>
                <a:round/>
                <a:headEnd/>
                <a:tailEnd/>
              </a:ln>
            </p:spPr>
            <p:txBody>
              <a:bodyPr/>
              <a:lstStyle/>
              <a:p>
                <a:endParaRPr lang="en-IN"/>
              </a:p>
            </p:txBody>
          </p:sp>
          <p:sp>
            <p:nvSpPr>
              <p:cNvPr id="21568" name="Line 41"/>
              <p:cNvSpPr>
                <a:spLocks noChangeShapeType="1"/>
              </p:cNvSpPr>
              <p:nvPr/>
            </p:nvSpPr>
            <p:spPr bwMode="auto">
              <a:xfrm>
                <a:off x="1620" y="6660"/>
                <a:ext cx="180" cy="180"/>
              </a:xfrm>
              <a:prstGeom prst="line">
                <a:avLst/>
              </a:prstGeom>
              <a:noFill/>
              <a:ln w="9525">
                <a:solidFill>
                  <a:srgbClr val="000000"/>
                </a:solidFill>
                <a:round/>
                <a:headEnd/>
                <a:tailEnd/>
              </a:ln>
            </p:spPr>
            <p:txBody>
              <a:bodyPr/>
              <a:lstStyle/>
              <a:p>
                <a:endParaRPr lang="en-IN"/>
              </a:p>
            </p:txBody>
          </p:sp>
          <p:sp>
            <p:nvSpPr>
              <p:cNvPr id="21569" name="Rectangle 42"/>
              <p:cNvSpPr>
                <a:spLocks noChangeArrowheads="1"/>
              </p:cNvSpPr>
              <p:nvPr/>
            </p:nvSpPr>
            <p:spPr bwMode="auto">
              <a:xfrm>
                <a:off x="900" y="6840"/>
                <a:ext cx="1080" cy="180"/>
              </a:xfrm>
              <a:prstGeom prst="rect">
                <a:avLst/>
              </a:prstGeom>
              <a:solidFill>
                <a:srgbClr val="99CCFF"/>
              </a:solidFill>
              <a:ln w="9525">
                <a:solidFill>
                  <a:srgbClr val="000000"/>
                </a:solidFill>
                <a:miter lim="800000"/>
                <a:headEnd/>
                <a:tailEnd/>
              </a:ln>
            </p:spPr>
            <p:txBody>
              <a:bodyPr/>
              <a:lstStyle/>
              <a:p>
                <a:endParaRPr lang="en-US"/>
              </a:p>
            </p:txBody>
          </p:sp>
        </p:grpSp>
      </p:grpSp>
      <p:sp>
        <p:nvSpPr>
          <p:cNvPr id="21520" name="Text Box 43"/>
          <p:cNvSpPr txBox="1">
            <a:spLocks noChangeArrowheads="1"/>
          </p:cNvSpPr>
          <p:nvPr/>
        </p:nvSpPr>
        <p:spPr bwMode="auto">
          <a:xfrm>
            <a:off x="1600200" y="5981700"/>
            <a:ext cx="2171700" cy="228600"/>
          </a:xfrm>
          <a:prstGeom prst="rect">
            <a:avLst/>
          </a:prstGeom>
          <a:solidFill>
            <a:srgbClr val="0000FF"/>
          </a:solidFill>
          <a:ln w="9525">
            <a:solidFill>
              <a:srgbClr val="000000"/>
            </a:solidFill>
            <a:miter lim="800000"/>
            <a:headEnd/>
            <a:tailEnd/>
          </a:ln>
        </p:spPr>
        <p:txBody>
          <a:bodyPr/>
          <a:lstStyle/>
          <a:p>
            <a:pPr algn="ctr"/>
            <a:r>
              <a:rPr lang="en-US" sz="1200" b="1">
                <a:solidFill>
                  <a:srgbClr val="FFFFFF"/>
                </a:solidFill>
                <a:latin typeface="Times New Roman" pitchFamily="18" charset="0"/>
              </a:rPr>
              <a:t>WORK STATIONS</a:t>
            </a:r>
          </a:p>
        </p:txBody>
      </p:sp>
      <p:grpSp>
        <p:nvGrpSpPr>
          <p:cNvPr id="9" name="Group 44"/>
          <p:cNvGrpSpPr>
            <a:grpSpLocks/>
          </p:cNvGrpSpPr>
          <p:nvPr/>
        </p:nvGrpSpPr>
        <p:grpSpPr bwMode="auto">
          <a:xfrm>
            <a:off x="4610100" y="4076700"/>
            <a:ext cx="342900" cy="914400"/>
            <a:chOff x="12060" y="4860"/>
            <a:chExt cx="720" cy="1980"/>
          </a:xfrm>
        </p:grpSpPr>
        <p:sp>
          <p:nvSpPr>
            <p:cNvPr id="73773" name="Rectangle 45"/>
            <p:cNvSpPr>
              <a:spLocks noChangeArrowheads="1"/>
            </p:cNvSpPr>
            <p:nvPr/>
          </p:nvSpPr>
          <p:spPr bwMode="auto">
            <a:xfrm>
              <a:off x="12060" y="5761"/>
              <a:ext cx="720" cy="1079"/>
            </a:xfrm>
            <a:prstGeom prst="rect">
              <a:avLst/>
            </a:prstGeom>
            <a:solidFill>
              <a:srgbClr val="008080"/>
            </a:solidFill>
            <a:ln w="9525">
              <a:solidFill>
                <a:srgbClr val="000000"/>
              </a:solidFill>
              <a:miter lim="800000"/>
              <a:headEnd/>
              <a:tailEnd/>
            </a:ln>
            <a:effectLst>
              <a:outerShdw dist="35921" dir="2700000" algn="ctr" rotWithShape="0">
                <a:srgbClr val="808080"/>
              </a:outerShdw>
            </a:effectLst>
          </p:spPr>
          <p:txBody>
            <a:bodyPr/>
            <a:lstStyle/>
            <a:p>
              <a:pPr>
                <a:defRPr/>
              </a:pPr>
              <a:endParaRPr lang="en-US"/>
            </a:p>
          </p:txBody>
        </p:sp>
        <p:sp>
          <p:nvSpPr>
            <p:cNvPr id="21557" name="Rectangle 46"/>
            <p:cNvSpPr>
              <a:spLocks noChangeArrowheads="1"/>
            </p:cNvSpPr>
            <p:nvPr/>
          </p:nvSpPr>
          <p:spPr bwMode="auto">
            <a:xfrm>
              <a:off x="12240" y="5940"/>
              <a:ext cx="360" cy="180"/>
            </a:xfrm>
            <a:prstGeom prst="rect">
              <a:avLst/>
            </a:prstGeom>
            <a:solidFill>
              <a:srgbClr val="008080"/>
            </a:solidFill>
            <a:ln w="9525">
              <a:solidFill>
                <a:srgbClr val="000000"/>
              </a:solidFill>
              <a:miter lim="800000"/>
              <a:headEnd/>
              <a:tailEnd/>
            </a:ln>
          </p:spPr>
          <p:txBody>
            <a:bodyPr/>
            <a:lstStyle/>
            <a:p>
              <a:endParaRPr lang="en-US"/>
            </a:p>
          </p:txBody>
        </p:sp>
        <p:sp>
          <p:nvSpPr>
            <p:cNvPr id="73775" name="Rectangle 47"/>
            <p:cNvSpPr>
              <a:spLocks noChangeArrowheads="1"/>
            </p:cNvSpPr>
            <p:nvPr/>
          </p:nvSpPr>
          <p:spPr bwMode="auto">
            <a:xfrm>
              <a:off x="12060" y="4860"/>
              <a:ext cx="720" cy="540"/>
            </a:xfrm>
            <a:prstGeom prst="rect">
              <a:avLst/>
            </a:prstGeom>
            <a:solidFill>
              <a:srgbClr val="008080"/>
            </a:solidFill>
            <a:ln w="9525">
              <a:solidFill>
                <a:srgbClr val="000000"/>
              </a:solidFill>
              <a:miter lim="800000"/>
              <a:headEnd/>
              <a:tailEnd/>
            </a:ln>
            <a:effectLst>
              <a:outerShdw dist="35921" dir="2700000" algn="ctr" rotWithShape="0">
                <a:srgbClr val="808080"/>
              </a:outerShdw>
            </a:effectLst>
          </p:spPr>
          <p:txBody>
            <a:bodyPr/>
            <a:lstStyle/>
            <a:p>
              <a:pPr>
                <a:defRPr/>
              </a:pPr>
              <a:endParaRPr lang="en-US"/>
            </a:p>
          </p:txBody>
        </p:sp>
        <p:sp>
          <p:nvSpPr>
            <p:cNvPr id="21559" name="Line 48"/>
            <p:cNvSpPr>
              <a:spLocks noChangeShapeType="1"/>
            </p:cNvSpPr>
            <p:nvPr/>
          </p:nvSpPr>
          <p:spPr bwMode="auto">
            <a:xfrm flipH="1">
              <a:off x="12060" y="5400"/>
              <a:ext cx="180" cy="180"/>
            </a:xfrm>
            <a:prstGeom prst="line">
              <a:avLst/>
            </a:prstGeom>
            <a:noFill/>
            <a:ln w="9525">
              <a:solidFill>
                <a:srgbClr val="000000"/>
              </a:solidFill>
              <a:round/>
              <a:headEnd/>
              <a:tailEnd/>
            </a:ln>
          </p:spPr>
          <p:txBody>
            <a:bodyPr/>
            <a:lstStyle/>
            <a:p>
              <a:endParaRPr lang="en-IN"/>
            </a:p>
          </p:txBody>
        </p:sp>
        <p:sp>
          <p:nvSpPr>
            <p:cNvPr id="21560" name="Line 49"/>
            <p:cNvSpPr>
              <a:spLocks noChangeShapeType="1"/>
            </p:cNvSpPr>
            <p:nvPr/>
          </p:nvSpPr>
          <p:spPr bwMode="auto">
            <a:xfrm>
              <a:off x="12600" y="5400"/>
              <a:ext cx="180" cy="180"/>
            </a:xfrm>
            <a:prstGeom prst="line">
              <a:avLst/>
            </a:prstGeom>
            <a:noFill/>
            <a:ln w="9525">
              <a:solidFill>
                <a:srgbClr val="000000"/>
              </a:solidFill>
              <a:round/>
              <a:headEnd/>
              <a:tailEnd/>
            </a:ln>
          </p:spPr>
          <p:txBody>
            <a:bodyPr/>
            <a:lstStyle/>
            <a:p>
              <a:endParaRPr lang="en-IN"/>
            </a:p>
          </p:txBody>
        </p:sp>
        <p:sp>
          <p:nvSpPr>
            <p:cNvPr id="73778" name="Rectangle 50"/>
            <p:cNvSpPr>
              <a:spLocks noChangeArrowheads="1"/>
            </p:cNvSpPr>
            <p:nvPr/>
          </p:nvSpPr>
          <p:spPr bwMode="auto">
            <a:xfrm>
              <a:off x="12060" y="5578"/>
              <a:ext cx="720" cy="182"/>
            </a:xfrm>
            <a:prstGeom prst="rect">
              <a:avLst/>
            </a:prstGeom>
            <a:solidFill>
              <a:srgbClr val="008080"/>
            </a:solidFill>
            <a:ln w="9525">
              <a:solidFill>
                <a:srgbClr val="000000"/>
              </a:solidFill>
              <a:miter lim="800000"/>
              <a:headEnd/>
              <a:tailEnd/>
            </a:ln>
            <a:effectLst>
              <a:outerShdw dist="35921" dir="2700000" algn="ctr" rotWithShape="0">
                <a:srgbClr val="808080"/>
              </a:outerShdw>
            </a:effectLst>
          </p:spPr>
          <p:txBody>
            <a:bodyPr/>
            <a:lstStyle/>
            <a:p>
              <a:pPr>
                <a:defRPr/>
              </a:pPr>
              <a:endParaRPr lang="en-US"/>
            </a:p>
          </p:txBody>
        </p:sp>
        <p:sp>
          <p:nvSpPr>
            <p:cNvPr id="21562" name="Rectangle 51"/>
            <p:cNvSpPr>
              <a:spLocks noChangeArrowheads="1"/>
            </p:cNvSpPr>
            <p:nvPr/>
          </p:nvSpPr>
          <p:spPr bwMode="auto">
            <a:xfrm>
              <a:off x="12240" y="5040"/>
              <a:ext cx="360" cy="180"/>
            </a:xfrm>
            <a:prstGeom prst="rect">
              <a:avLst/>
            </a:prstGeom>
            <a:solidFill>
              <a:srgbClr val="008080"/>
            </a:solidFill>
            <a:ln w="9525">
              <a:solidFill>
                <a:srgbClr val="000000"/>
              </a:solidFill>
              <a:miter lim="800000"/>
              <a:headEnd/>
              <a:tailEnd/>
            </a:ln>
          </p:spPr>
          <p:txBody>
            <a:bodyPr/>
            <a:lstStyle/>
            <a:p>
              <a:endParaRPr lang="en-US"/>
            </a:p>
          </p:txBody>
        </p:sp>
      </p:grpSp>
      <p:sp>
        <p:nvSpPr>
          <p:cNvPr id="21522" name="Text Box 52" descr="Canvas"/>
          <p:cNvSpPr txBox="1">
            <a:spLocks noChangeArrowheads="1"/>
          </p:cNvSpPr>
          <p:nvPr/>
        </p:nvSpPr>
        <p:spPr bwMode="auto">
          <a:xfrm>
            <a:off x="4572000" y="5181600"/>
            <a:ext cx="2057400" cy="342900"/>
          </a:xfrm>
          <a:prstGeom prst="rect">
            <a:avLst/>
          </a:prstGeom>
          <a:blipFill dpi="0" rotWithShape="0">
            <a:blip r:embed="rId2"/>
            <a:srcRect/>
            <a:tile tx="0" ty="0" sx="100000" sy="100000" flip="none" algn="tl"/>
          </a:blipFill>
          <a:ln w="9525">
            <a:solidFill>
              <a:srgbClr val="FFFFFF"/>
            </a:solidFill>
            <a:miter lim="800000"/>
            <a:headEnd/>
            <a:tailEnd/>
          </a:ln>
        </p:spPr>
        <p:txBody>
          <a:bodyPr/>
          <a:lstStyle/>
          <a:p>
            <a:pPr algn="ctr"/>
            <a:r>
              <a:rPr lang="en-US" sz="1200" b="1">
                <a:solidFill>
                  <a:srgbClr val="0000FF"/>
                </a:solidFill>
                <a:latin typeface="Times New Roman" pitchFamily="18" charset="0"/>
              </a:rPr>
              <a:t>APPLICATION SERVERS</a:t>
            </a:r>
          </a:p>
        </p:txBody>
      </p:sp>
      <p:sp>
        <p:nvSpPr>
          <p:cNvPr id="21523" name="Line 53"/>
          <p:cNvSpPr>
            <a:spLocks noChangeShapeType="1"/>
          </p:cNvSpPr>
          <p:nvPr/>
        </p:nvSpPr>
        <p:spPr bwMode="auto">
          <a:xfrm>
            <a:off x="990600" y="4572000"/>
            <a:ext cx="3657600" cy="0"/>
          </a:xfrm>
          <a:prstGeom prst="line">
            <a:avLst/>
          </a:prstGeom>
          <a:noFill/>
          <a:ln w="9525">
            <a:solidFill>
              <a:srgbClr val="CC3300"/>
            </a:solidFill>
            <a:round/>
            <a:headEnd/>
            <a:tailEnd/>
          </a:ln>
        </p:spPr>
        <p:txBody>
          <a:bodyPr/>
          <a:lstStyle/>
          <a:p>
            <a:endParaRPr lang="en-IN"/>
          </a:p>
        </p:txBody>
      </p:sp>
      <p:sp>
        <p:nvSpPr>
          <p:cNvPr id="21524" name="Line 54"/>
          <p:cNvSpPr>
            <a:spLocks noChangeShapeType="1"/>
          </p:cNvSpPr>
          <p:nvPr/>
        </p:nvSpPr>
        <p:spPr bwMode="auto">
          <a:xfrm>
            <a:off x="1066800" y="3733800"/>
            <a:ext cx="0" cy="838200"/>
          </a:xfrm>
          <a:prstGeom prst="line">
            <a:avLst/>
          </a:prstGeom>
          <a:noFill/>
          <a:ln w="9525">
            <a:solidFill>
              <a:srgbClr val="CC3300"/>
            </a:solidFill>
            <a:round/>
            <a:headEnd/>
            <a:tailEnd/>
          </a:ln>
        </p:spPr>
        <p:txBody>
          <a:bodyPr/>
          <a:lstStyle/>
          <a:p>
            <a:endParaRPr lang="en-IN"/>
          </a:p>
        </p:txBody>
      </p:sp>
      <p:sp>
        <p:nvSpPr>
          <p:cNvPr id="21525" name="Line 55"/>
          <p:cNvSpPr>
            <a:spLocks noChangeShapeType="1"/>
          </p:cNvSpPr>
          <p:nvPr/>
        </p:nvSpPr>
        <p:spPr bwMode="auto">
          <a:xfrm>
            <a:off x="2971800" y="4343400"/>
            <a:ext cx="0" cy="228600"/>
          </a:xfrm>
          <a:prstGeom prst="line">
            <a:avLst/>
          </a:prstGeom>
          <a:noFill/>
          <a:ln w="9525">
            <a:solidFill>
              <a:schemeClr val="tx1"/>
            </a:solidFill>
            <a:round/>
            <a:headEnd/>
            <a:tailEnd/>
          </a:ln>
        </p:spPr>
        <p:txBody>
          <a:bodyPr/>
          <a:lstStyle/>
          <a:p>
            <a:endParaRPr lang="en-IN"/>
          </a:p>
        </p:txBody>
      </p:sp>
      <p:sp>
        <p:nvSpPr>
          <p:cNvPr id="21526" name="Line 56"/>
          <p:cNvSpPr>
            <a:spLocks noChangeShapeType="1"/>
          </p:cNvSpPr>
          <p:nvPr/>
        </p:nvSpPr>
        <p:spPr bwMode="auto">
          <a:xfrm>
            <a:off x="1752600" y="4572000"/>
            <a:ext cx="0" cy="533400"/>
          </a:xfrm>
          <a:prstGeom prst="line">
            <a:avLst/>
          </a:prstGeom>
          <a:noFill/>
          <a:ln w="9525">
            <a:solidFill>
              <a:srgbClr val="CC3300"/>
            </a:solidFill>
            <a:round/>
            <a:headEnd/>
            <a:tailEnd/>
          </a:ln>
        </p:spPr>
        <p:txBody>
          <a:bodyPr/>
          <a:lstStyle/>
          <a:p>
            <a:endParaRPr lang="en-IN"/>
          </a:p>
        </p:txBody>
      </p:sp>
      <p:sp>
        <p:nvSpPr>
          <p:cNvPr id="21527" name="Line 57"/>
          <p:cNvSpPr>
            <a:spLocks noChangeShapeType="1"/>
          </p:cNvSpPr>
          <p:nvPr/>
        </p:nvSpPr>
        <p:spPr bwMode="auto">
          <a:xfrm>
            <a:off x="3124200" y="4572000"/>
            <a:ext cx="0" cy="533400"/>
          </a:xfrm>
          <a:prstGeom prst="line">
            <a:avLst/>
          </a:prstGeom>
          <a:noFill/>
          <a:ln w="9525">
            <a:solidFill>
              <a:srgbClr val="CC3300"/>
            </a:solidFill>
            <a:round/>
            <a:headEnd/>
            <a:tailEnd/>
          </a:ln>
        </p:spPr>
        <p:txBody>
          <a:bodyPr/>
          <a:lstStyle/>
          <a:p>
            <a:endParaRPr lang="en-IN"/>
          </a:p>
        </p:txBody>
      </p:sp>
      <p:sp>
        <p:nvSpPr>
          <p:cNvPr id="21528" name="Line 58"/>
          <p:cNvSpPr>
            <a:spLocks noChangeShapeType="1"/>
          </p:cNvSpPr>
          <p:nvPr/>
        </p:nvSpPr>
        <p:spPr bwMode="auto">
          <a:xfrm>
            <a:off x="4114800" y="4572000"/>
            <a:ext cx="0" cy="533400"/>
          </a:xfrm>
          <a:prstGeom prst="line">
            <a:avLst/>
          </a:prstGeom>
          <a:noFill/>
          <a:ln w="9525">
            <a:solidFill>
              <a:srgbClr val="CC3300"/>
            </a:solidFill>
            <a:round/>
            <a:headEnd/>
            <a:tailEnd/>
          </a:ln>
        </p:spPr>
        <p:txBody>
          <a:bodyPr/>
          <a:lstStyle/>
          <a:p>
            <a:endParaRPr lang="en-IN"/>
          </a:p>
        </p:txBody>
      </p:sp>
      <p:sp>
        <p:nvSpPr>
          <p:cNvPr id="21529" name="Line 59"/>
          <p:cNvSpPr>
            <a:spLocks noChangeShapeType="1"/>
          </p:cNvSpPr>
          <p:nvPr/>
        </p:nvSpPr>
        <p:spPr bwMode="auto">
          <a:xfrm>
            <a:off x="4038600" y="2590800"/>
            <a:ext cx="0" cy="381000"/>
          </a:xfrm>
          <a:prstGeom prst="line">
            <a:avLst/>
          </a:prstGeom>
          <a:noFill/>
          <a:ln w="9525">
            <a:solidFill>
              <a:schemeClr val="tx1"/>
            </a:solidFill>
            <a:round/>
            <a:headEnd/>
            <a:tailEnd/>
          </a:ln>
        </p:spPr>
        <p:txBody>
          <a:bodyPr/>
          <a:lstStyle/>
          <a:p>
            <a:endParaRPr lang="en-IN"/>
          </a:p>
        </p:txBody>
      </p:sp>
      <p:sp>
        <p:nvSpPr>
          <p:cNvPr id="21530" name="Line 60"/>
          <p:cNvSpPr>
            <a:spLocks noChangeShapeType="1"/>
          </p:cNvSpPr>
          <p:nvPr/>
        </p:nvSpPr>
        <p:spPr bwMode="auto">
          <a:xfrm>
            <a:off x="2971800" y="2133600"/>
            <a:ext cx="0" cy="838200"/>
          </a:xfrm>
          <a:prstGeom prst="line">
            <a:avLst/>
          </a:prstGeom>
          <a:noFill/>
          <a:ln w="9525">
            <a:solidFill>
              <a:schemeClr val="tx1"/>
            </a:solidFill>
            <a:round/>
            <a:headEnd/>
            <a:tailEnd/>
          </a:ln>
        </p:spPr>
        <p:txBody>
          <a:bodyPr/>
          <a:lstStyle/>
          <a:p>
            <a:endParaRPr lang="en-IN"/>
          </a:p>
        </p:txBody>
      </p:sp>
      <p:sp>
        <p:nvSpPr>
          <p:cNvPr id="21531" name="Rectangle 61"/>
          <p:cNvSpPr>
            <a:spLocks noChangeArrowheads="1"/>
          </p:cNvSpPr>
          <p:nvPr/>
        </p:nvSpPr>
        <p:spPr bwMode="auto">
          <a:xfrm>
            <a:off x="7467600" y="1752600"/>
            <a:ext cx="1371600" cy="914400"/>
          </a:xfrm>
          <a:prstGeom prst="rect">
            <a:avLst/>
          </a:prstGeom>
          <a:gradFill rotWithShape="0">
            <a:gsLst>
              <a:gs pos="0">
                <a:srgbClr val="FFFFFF"/>
              </a:gs>
              <a:gs pos="100000">
                <a:srgbClr val="7C7C7C"/>
              </a:gs>
            </a:gsLst>
            <a:lin ang="5400000" scaled="1"/>
          </a:gradFill>
          <a:ln w="9525">
            <a:solidFill>
              <a:srgbClr val="FFFFFF"/>
            </a:solidFill>
            <a:miter lim="800000"/>
            <a:headEnd/>
            <a:tailEnd/>
          </a:ln>
        </p:spPr>
        <p:txBody>
          <a:bodyPr/>
          <a:lstStyle/>
          <a:p>
            <a:pPr algn="ctr"/>
            <a:endParaRPr lang="en-US" sz="1400" b="1">
              <a:latin typeface="Times New Roman" pitchFamily="18" charset="0"/>
            </a:endParaRPr>
          </a:p>
          <a:p>
            <a:pPr algn="ctr"/>
            <a:r>
              <a:rPr lang="en-US" sz="1400" b="1">
                <a:latin typeface="Times New Roman" pitchFamily="18" charset="0"/>
              </a:rPr>
              <a:t>STATE LOAD DESPATCH CENTER</a:t>
            </a:r>
          </a:p>
        </p:txBody>
      </p:sp>
      <p:sp>
        <p:nvSpPr>
          <p:cNvPr id="21532" name="Rectangle 62"/>
          <p:cNvSpPr>
            <a:spLocks noChangeArrowheads="1"/>
          </p:cNvSpPr>
          <p:nvPr/>
        </p:nvSpPr>
        <p:spPr bwMode="auto">
          <a:xfrm>
            <a:off x="7886700" y="4686300"/>
            <a:ext cx="914400" cy="342900"/>
          </a:xfrm>
          <a:prstGeom prst="rect">
            <a:avLst/>
          </a:prstGeom>
          <a:gradFill rotWithShape="0">
            <a:gsLst>
              <a:gs pos="0">
                <a:srgbClr val="FFFFFF"/>
              </a:gs>
              <a:gs pos="100000">
                <a:srgbClr val="7C7C7C"/>
              </a:gs>
            </a:gsLst>
            <a:lin ang="5400000" scaled="1"/>
          </a:gradFill>
          <a:ln w="9525">
            <a:solidFill>
              <a:srgbClr val="FFFFFF"/>
            </a:solidFill>
            <a:miter lim="800000"/>
            <a:headEnd/>
            <a:tailEnd/>
          </a:ln>
        </p:spPr>
        <p:txBody>
          <a:bodyPr/>
          <a:lstStyle/>
          <a:p>
            <a:pPr algn="ctr"/>
            <a:r>
              <a:rPr lang="en-US" sz="1400" b="1">
                <a:latin typeface="Times New Roman" pitchFamily="18" charset="0"/>
              </a:rPr>
              <a:t>SRLDC</a:t>
            </a:r>
          </a:p>
        </p:txBody>
      </p:sp>
      <p:sp>
        <p:nvSpPr>
          <p:cNvPr id="21533" name="Text Box 66"/>
          <p:cNvSpPr txBox="1">
            <a:spLocks noChangeArrowheads="1"/>
          </p:cNvSpPr>
          <p:nvPr/>
        </p:nvSpPr>
        <p:spPr bwMode="auto">
          <a:xfrm>
            <a:off x="7467600" y="2971800"/>
            <a:ext cx="571500" cy="228600"/>
          </a:xfrm>
          <a:prstGeom prst="rect">
            <a:avLst/>
          </a:prstGeom>
          <a:solidFill>
            <a:srgbClr val="000000"/>
          </a:solidFill>
          <a:ln w="9525">
            <a:solidFill>
              <a:srgbClr val="000000"/>
            </a:solidFill>
            <a:miter lim="800000"/>
            <a:headEnd/>
            <a:tailEnd/>
          </a:ln>
        </p:spPr>
        <p:txBody>
          <a:bodyPr/>
          <a:lstStyle/>
          <a:p>
            <a:r>
              <a:rPr lang="en-US" sz="1200" b="1">
                <a:solidFill>
                  <a:srgbClr val="FF0000"/>
                </a:solidFill>
                <a:latin typeface="Times New Roman" pitchFamily="18" charset="0"/>
              </a:rPr>
              <a:t>WAN</a:t>
            </a:r>
          </a:p>
        </p:txBody>
      </p:sp>
      <p:sp>
        <p:nvSpPr>
          <p:cNvPr id="21534" name="Line 68"/>
          <p:cNvSpPr>
            <a:spLocks noChangeShapeType="1"/>
          </p:cNvSpPr>
          <p:nvPr/>
        </p:nvSpPr>
        <p:spPr bwMode="auto">
          <a:xfrm>
            <a:off x="4419600" y="2438400"/>
            <a:ext cx="2286000" cy="0"/>
          </a:xfrm>
          <a:prstGeom prst="line">
            <a:avLst/>
          </a:prstGeom>
          <a:noFill/>
          <a:ln w="9525">
            <a:solidFill>
              <a:schemeClr val="tx1"/>
            </a:solidFill>
            <a:round/>
            <a:headEnd/>
            <a:tailEnd/>
          </a:ln>
        </p:spPr>
        <p:txBody>
          <a:bodyPr/>
          <a:lstStyle/>
          <a:p>
            <a:endParaRPr lang="en-IN"/>
          </a:p>
        </p:txBody>
      </p:sp>
      <p:sp>
        <p:nvSpPr>
          <p:cNvPr id="21535" name="Line 69"/>
          <p:cNvSpPr>
            <a:spLocks noChangeShapeType="1"/>
          </p:cNvSpPr>
          <p:nvPr/>
        </p:nvSpPr>
        <p:spPr bwMode="auto">
          <a:xfrm>
            <a:off x="2971800" y="2133600"/>
            <a:ext cx="3124200" cy="0"/>
          </a:xfrm>
          <a:prstGeom prst="line">
            <a:avLst/>
          </a:prstGeom>
          <a:noFill/>
          <a:ln w="9525">
            <a:solidFill>
              <a:schemeClr val="tx1"/>
            </a:solidFill>
            <a:round/>
            <a:headEnd/>
            <a:tailEnd/>
          </a:ln>
        </p:spPr>
        <p:txBody>
          <a:bodyPr/>
          <a:lstStyle/>
          <a:p>
            <a:endParaRPr lang="en-IN"/>
          </a:p>
        </p:txBody>
      </p:sp>
      <p:sp>
        <p:nvSpPr>
          <p:cNvPr id="21536" name="Line 70"/>
          <p:cNvSpPr>
            <a:spLocks noChangeShapeType="1"/>
          </p:cNvSpPr>
          <p:nvPr/>
        </p:nvSpPr>
        <p:spPr bwMode="auto">
          <a:xfrm flipV="1">
            <a:off x="6096000" y="1371600"/>
            <a:ext cx="0" cy="762000"/>
          </a:xfrm>
          <a:prstGeom prst="line">
            <a:avLst/>
          </a:prstGeom>
          <a:noFill/>
          <a:ln w="9525">
            <a:solidFill>
              <a:schemeClr val="tx1"/>
            </a:solidFill>
            <a:round/>
            <a:headEnd/>
            <a:tailEnd/>
          </a:ln>
        </p:spPr>
        <p:txBody>
          <a:bodyPr/>
          <a:lstStyle/>
          <a:p>
            <a:endParaRPr lang="en-IN"/>
          </a:p>
        </p:txBody>
      </p:sp>
      <p:sp>
        <p:nvSpPr>
          <p:cNvPr id="21537" name="Line 73"/>
          <p:cNvSpPr>
            <a:spLocks noChangeShapeType="1"/>
          </p:cNvSpPr>
          <p:nvPr/>
        </p:nvSpPr>
        <p:spPr bwMode="auto">
          <a:xfrm>
            <a:off x="8153400" y="990600"/>
            <a:ext cx="0" cy="762000"/>
          </a:xfrm>
          <a:prstGeom prst="line">
            <a:avLst/>
          </a:prstGeom>
          <a:noFill/>
          <a:ln w="9525">
            <a:solidFill>
              <a:schemeClr val="tx1"/>
            </a:solidFill>
            <a:round/>
            <a:headEnd/>
            <a:tailEnd/>
          </a:ln>
        </p:spPr>
        <p:txBody>
          <a:bodyPr/>
          <a:lstStyle/>
          <a:p>
            <a:endParaRPr lang="en-IN"/>
          </a:p>
        </p:txBody>
      </p:sp>
      <p:sp>
        <p:nvSpPr>
          <p:cNvPr id="21538" name="Rectangle 74"/>
          <p:cNvSpPr>
            <a:spLocks noChangeArrowheads="1"/>
          </p:cNvSpPr>
          <p:nvPr/>
        </p:nvSpPr>
        <p:spPr bwMode="auto">
          <a:xfrm>
            <a:off x="2133600" y="609600"/>
            <a:ext cx="1524000" cy="685800"/>
          </a:xfrm>
          <a:prstGeom prst="rect">
            <a:avLst/>
          </a:prstGeom>
          <a:gradFill rotWithShape="0">
            <a:gsLst>
              <a:gs pos="0">
                <a:srgbClr val="FFFFFF"/>
              </a:gs>
              <a:gs pos="100000">
                <a:srgbClr val="7C7C7C"/>
              </a:gs>
            </a:gsLst>
            <a:lin ang="5400000" scaled="1"/>
          </a:gradFill>
          <a:ln w="9525">
            <a:solidFill>
              <a:srgbClr val="FFFFFF"/>
            </a:solidFill>
            <a:miter lim="800000"/>
            <a:headEnd/>
            <a:tailEnd/>
          </a:ln>
        </p:spPr>
        <p:txBody>
          <a:bodyPr/>
          <a:lstStyle/>
          <a:p>
            <a:pPr algn="ctr"/>
            <a:r>
              <a:rPr lang="en-US" sz="1400" b="1">
                <a:latin typeface="Times New Roman" pitchFamily="18" charset="0"/>
              </a:rPr>
              <a:t>SUB-STATION / GENERATING STATION</a:t>
            </a:r>
          </a:p>
        </p:txBody>
      </p:sp>
      <p:sp>
        <p:nvSpPr>
          <p:cNvPr id="21539" name="Line 76"/>
          <p:cNvSpPr>
            <a:spLocks noChangeShapeType="1"/>
          </p:cNvSpPr>
          <p:nvPr/>
        </p:nvSpPr>
        <p:spPr bwMode="auto">
          <a:xfrm>
            <a:off x="2971800" y="3810000"/>
            <a:ext cx="0" cy="685800"/>
          </a:xfrm>
          <a:prstGeom prst="line">
            <a:avLst/>
          </a:prstGeom>
          <a:noFill/>
          <a:ln w="9525">
            <a:solidFill>
              <a:srgbClr val="CC3300"/>
            </a:solidFill>
            <a:miter lim="800000"/>
            <a:headEnd/>
            <a:tailEnd/>
          </a:ln>
        </p:spPr>
        <p:txBody>
          <a:bodyPr wrap="none"/>
          <a:lstStyle/>
          <a:p>
            <a:endParaRPr lang="en-IN"/>
          </a:p>
        </p:txBody>
      </p:sp>
      <p:sp>
        <p:nvSpPr>
          <p:cNvPr id="21540" name="Line 77"/>
          <p:cNvSpPr>
            <a:spLocks noChangeShapeType="1"/>
          </p:cNvSpPr>
          <p:nvPr/>
        </p:nvSpPr>
        <p:spPr bwMode="auto">
          <a:xfrm>
            <a:off x="4038600" y="3810000"/>
            <a:ext cx="0" cy="762000"/>
          </a:xfrm>
          <a:prstGeom prst="line">
            <a:avLst/>
          </a:prstGeom>
          <a:noFill/>
          <a:ln w="9525">
            <a:solidFill>
              <a:srgbClr val="CC3300"/>
            </a:solidFill>
            <a:miter lim="800000"/>
            <a:headEnd/>
            <a:tailEnd/>
          </a:ln>
        </p:spPr>
        <p:txBody>
          <a:bodyPr wrap="none"/>
          <a:lstStyle/>
          <a:p>
            <a:endParaRPr lang="en-IN"/>
          </a:p>
        </p:txBody>
      </p:sp>
      <p:sp>
        <p:nvSpPr>
          <p:cNvPr id="21541" name="Line 78"/>
          <p:cNvSpPr>
            <a:spLocks noChangeShapeType="1"/>
          </p:cNvSpPr>
          <p:nvPr/>
        </p:nvSpPr>
        <p:spPr bwMode="auto">
          <a:xfrm>
            <a:off x="2971800" y="2971800"/>
            <a:ext cx="0" cy="304800"/>
          </a:xfrm>
          <a:prstGeom prst="line">
            <a:avLst/>
          </a:prstGeom>
          <a:noFill/>
          <a:ln w="9525">
            <a:solidFill>
              <a:schemeClr val="tx1"/>
            </a:solidFill>
            <a:miter lim="800000"/>
            <a:headEnd/>
            <a:tailEnd/>
          </a:ln>
        </p:spPr>
        <p:txBody>
          <a:bodyPr wrap="none"/>
          <a:lstStyle/>
          <a:p>
            <a:endParaRPr lang="en-IN"/>
          </a:p>
        </p:txBody>
      </p:sp>
      <p:sp>
        <p:nvSpPr>
          <p:cNvPr id="21542" name="Line 79"/>
          <p:cNvSpPr>
            <a:spLocks noChangeShapeType="1"/>
          </p:cNvSpPr>
          <p:nvPr/>
        </p:nvSpPr>
        <p:spPr bwMode="auto">
          <a:xfrm>
            <a:off x="4038600" y="2819400"/>
            <a:ext cx="0" cy="381000"/>
          </a:xfrm>
          <a:prstGeom prst="line">
            <a:avLst/>
          </a:prstGeom>
          <a:noFill/>
          <a:ln w="9525">
            <a:solidFill>
              <a:schemeClr val="tx1"/>
            </a:solidFill>
            <a:miter lim="800000"/>
            <a:headEnd/>
            <a:tailEnd/>
          </a:ln>
        </p:spPr>
        <p:txBody>
          <a:bodyPr wrap="none"/>
          <a:lstStyle/>
          <a:p>
            <a:endParaRPr lang="en-IN"/>
          </a:p>
        </p:txBody>
      </p:sp>
      <p:sp>
        <p:nvSpPr>
          <p:cNvPr id="21543" name="Line 80"/>
          <p:cNvSpPr>
            <a:spLocks noChangeShapeType="1"/>
          </p:cNvSpPr>
          <p:nvPr/>
        </p:nvSpPr>
        <p:spPr bwMode="auto">
          <a:xfrm>
            <a:off x="4038600" y="2514600"/>
            <a:ext cx="0" cy="0"/>
          </a:xfrm>
          <a:prstGeom prst="line">
            <a:avLst/>
          </a:prstGeom>
          <a:noFill/>
          <a:ln w="9525">
            <a:solidFill>
              <a:schemeClr val="tx1"/>
            </a:solidFill>
            <a:miter lim="800000"/>
            <a:headEnd/>
            <a:tailEnd/>
          </a:ln>
        </p:spPr>
        <p:txBody>
          <a:bodyPr wrap="none"/>
          <a:lstStyle/>
          <a:p>
            <a:endParaRPr lang="en-IN"/>
          </a:p>
        </p:txBody>
      </p:sp>
      <p:sp>
        <p:nvSpPr>
          <p:cNvPr id="21544" name="Line 81"/>
          <p:cNvSpPr>
            <a:spLocks noChangeShapeType="1"/>
          </p:cNvSpPr>
          <p:nvPr/>
        </p:nvSpPr>
        <p:spPr bwMode="auto">
          <a:xfrm flipV="1">
            <a:off x="4038600" y="2438400"/>
            <a:ext cx="0" cy="152400"/>
          </a:xfrm>
          <a:prstGeom prst="line">
            <a:avLst/>
          </a:prstGeom>
          <a:noFill/>
          <a:ln w="9525">
            <a:solidFill>
              <a:schemeClr val="tx1"/>
            </a:solidFill>
            <a:miter lim="800000"/>
            <a:headEnd/>
            <a:tailEnd/>
          </a:ln>
        </p:spPr>
        <p:txBody>
          <a:bodyPr wrap="none"/>
          <a:lstStyle/>
          <a:p>
            <a:endParaRPr lang="en-IN"/>
          </a:p>
        </p:txBody>
      </p:sp>
      <p:sp>
        <p:nvSpPr>
          <p:cNvPr id="21545" name="Line 82"/>
          <p:cNvSpPr>
            <a:spLocks noChangeShapeType="1"/>
          </p:cNvSpPr>
          <p:nvPr/>
        </p:nvSpPr>
        <p:spPr bwMode="auto">
          <a:xfrm flipH="1">
            <a:off x="4038600" y="2438400"/>
            <a:ext cx="76200" cy="0"/>
          </a:xfrm>
          <a:prstGeom prst="line">
            <a:avLst/>
          </a:prstGeom>
          <a:noFill/>
          <a:ln w="9525">
            <a:solidFill>
              <a:schemeClr val="tx1"/>
            </a:solidFill>
            <a:miter lim="800000"/>
            <a:headEnd/>
            <a:tailEnd/>
          </a:ln>
        </p:spPr>
        <p:txBody>
          <a:bodyPr wrap="none"/>
          <a:lstStyle/>
          <a:p>
            <a:endParaRPr lang="en-IN"/>
          </a:p>
        </p:txBody>
      </p:sp>
      <p:sp>
        <p:nvSpPr>
          <p:cNvPr id="21546" name="Line 83"/>
          <p:cNvSpPr>
            <a:spLocks noChangeShapeType="1"/>
          </p:cNvSpPr>
          <p:nvPr/>
        </p:nvSpPr>
        <p:spPr bwMode="auto">
          <a:xfrm>
            <a:off x="4114800" y="2438400"/>
            <a:ext cx="304800" cy="0"/>
          </a:xfrm>
          <a:prstGeom prst="line">
            <a:avLst/>
          </a:prstGeom>
          <a:noFill/>
          <a:ln w="9525">
            <a:solidFill>
              <a:schemeClr val="tx1"/>
            </a:solidFill>
            <a:miter lim="800000"/>
            <a:headEnd/>
            <a:tailEnd/>
          </a:ln>
        </p:spPr>
        <p:txBody>
          <a:bodyPr wrap="none"/>
          <a:lstStyle/>
          <a:p>
            <a:endParaRPr lang="en-IN"/>
          </a:p>
        </p:txBody>
      </p:sp>
      <p:sp>
        <p:nvSpPr>
          <p:cNvPr id="21547" name="Line 86"/>
          <p:cNvSpPr>
            <a:spLocks noChangeShapeType="1"/>
          </p:cNvSpPr>
          <p:nvPr/>
        </p:nvSpPr>
        <p:spPr bwMode="auto">
          <a:xfrm flipV="1">
            <a:off x="6096000" y="990600"/>
            <a:ext cx="0" cy="381000"/>
          </a:xfrm>
          <a:prstGeom prst="line">
            <a:avLst/>
          </a:prstGeom>
          <a:noFill/>
          <a:ln w="9525">
            <a:solidFill>
              <a:schemeClr val="tx1"/>
            </a:solidFill>
            <a:miter lim="800000"/>
            <a:headEnd/>
            <a:tailEnd/>
          </a:ln>
        </p:spPr>
        <p:txBody>
          <a:bodyPr wrap="none"/>
          <a:lstStyle/>
          <a:p>
            <a:endParaRPr lang="en-IN"/>
          </a:p>
        </p:txBody>
      </p:sp>
      <p:sp>
        <p:nvSpPr>
          <p:cNvPr id="21548" name="Text Box 88"/>
          <p:cNvSpPr txBox="1">
            <a:spLocks noChangeArrowheads="1"/>
          </p:cNvSpPr>
          <p:nvPr/>
        </p:nvSpPr>
        <p:spPr bwMode="auto">
          <a:xfrm>
            <a:off x="6796088" y="1066800"/>
            <a:ext cx="1128712" cy="338138"/>
          </a:xfrm>
          <a:prstGeom prst="rect">
            <a:avLst/>
          </a:prstGeom>
          <a:noFill/>
          <a:ln w="9525">
            <a:noFill/>
            <a:miter lim="800000"/>
            <a:headEnd/>
            <a:tailEnd/>
          </a:ln>
        </p:spPr>
        <p:txBody>
          <a:bodyPr wrap="none">
            <a:spAutoFit/>
          </a:bodyPr>
          <a:lstStyle/>
          <a:p>
            <a:pPr algn="ctr" eaLnBrk="1" hangingPunct="1"/>
            <a:r>
              <a:rPr lang="en-US" sz="800" b="1">
                <a:solidFill>
                  <a:srgbClr val="FF3300"/>
                </a:solidFill>
                <a:latin typeface="Times New Roman" pitchFamily="18" charset="0"/>
              </a:rPr>
              <a:t>COMMUNICATION</a:t>
            </a:r>
          </a:p>
          <a:p>
            <a:pPr algn="ctr" eaLnBrk="1" hangingPunct="1"/>
            <a:r>
              <a:rPr lang="en-US" sz="800" b="1">
                <a:solidFill>
                  <a:srgbClr val="FF3300"/>
                </a:solidFill>
                <a:latin typeface="Times New Roman" pitchFamily="18" charset="0"/>
              </a:rPr>
              <a:t> MEDIA</a:t>
            </a:r>
            <a:endParaRPr lang="en-US" sz="2400" b="1">
              <a:solidFill>
                <a:srgbClr val="FF3300"/>
              </a:solidFill>
              <a:latin typeface="Times New Roman" pitchFamily="18" charset="0"/>
            </a:endParaRPr>
          </a:p>
        </p:txBody>
      </p:sp>
      <p:sp>
        <p:nvSpPr>
          <p:cNvPr id="21549" name="Text Box 89"/>
          <p:cNvSpPr txBox="1">
            <a:spLocks noChangeArrowheads="1"/>
          </p:cNvSpPr>
          <p:nvPr/>
        </p:nvSpPr>
        <p:spPr bwMode="auto">
          <a:xfrm>
            <a:off x="3581400" y="152400"/>
            <a:ext cx="5334000" cy="457200"/>
          </a:xfrm>
          <a:prstGeom prst="rect">
            <a:avLst/>
          </a:prstGeom>
          <a:noFill/>
          <a:ln w="9525">
            <a:noFill/>
            <a:miter lim="800000"/>
            <a:headEnd/>
            <a:tailEnd/>
          </a:ln>
        </p:spPr>
        <p:txBody>
          <a:bodyPr>
            <a:spAutoFit/>
          </a:bodyPr>
          <a:lstStyle/>
          <a:p>
            <a:pPr eaLnBrk="1" hangingPunct="1">
              <a:spcBef>
                <a:spcPct val="50000"/>
              </a:spcBef>
            </a:pPr>
            <a:r>
              <a:rPr lang="en-US" sz="2400">
                <a:latin typeface="Times New Roman" pitchFamily="18" charset="0"/>
              </a:rPr>
              <a:t>AREA LOAD DESPATCH CENTER</a:t>
            </a:r>
          </a:p>
        </p:txBody>
      </p:sp>
      <p:cxnSp>
        <p:nvCxnSpPr>
          <p:cNvPr id="21550" name="Straight Connector 90"/>
          <p:cNvCxnSpPr>
            <a:cxnSpLocks noChangeShapeType="1"/>
            <a:stCxn id="21538" idx="3"/>
            <a:endCxn id="21547" idx="1"/>
          </p:cNvCxnSpPr>
          <p:nvPr/>
        </p:nvCxnSpPr>
        <p:spPr bwMode="auto">
          <a:xfrm>
            <a:off x="3657600" y="952500"/>
            <a:ext cx="2438400" cy="38100"/>
          </a:xfrm>
          <a:prstGeom prst="line">
            <a:avLst/>
          </a:prstGeom>
          <a:noFill/>
          <a:ln w="9525" algn="ctr">
            <a:solidFill>
              <a:schemeClr val="tx1"/>
            </a:solidFill>
            <a:round/>
            <a:headEnd/>
            <a:tailEnd/>
          </a:ln>
        </p:spPr>
      </p:cxnSp>
      <p:sp>
        <p:nvSpPr>
          <p:cNvPr id="21551" name="Text Box 88"/>
          <p:cNvSpPr txBox="1">
            <a:spLocks noChangeArrowheads="1"/>
          </p:cNvSpPr>
          <p:nvPr/>
        </p:nvSpPr>
        <p:spPr bwMode="auto">
          <a:xfrm>
            <a:off x="4343400" y="1066800"/>
            <a:ext cx="1128713" cy="338138"/>
          </a:xfrm>
          <a:prstGeom prst="rect">
            <a:avLst/>
          </a:prstGeom>
          <a:noFill/>
          <a:ln w="9525">
            <a:noFill/>
            <a:miter lim="800000"/>
            <a:headEnd/>
            <a:tailEnd/>
          </a:ln>
        </p:spPr>
        <p:txBody>
          <a:bodyPr wrap="none">
            <a:spAutoFit/>
          </a:bodyPr>
          <a:lstStyle/>
          <a:p>
            <a:pPr algn="ctr" eaLnBrk="1" hangingPunct="1"/>
            <a:r>
              <a:rPr lang="en-US" sz="800" b="1">
                <a:solidFill>
                  <a:srgbClr val="FF3300"/>
                </a:solidFill>
                <a:latin typeface="Times New Roman" pitchFamily="18" charset="0"/>
              </a:rPr>
              <a:t>COMMUNICATION</a:t>
            </a:r>
          </a:p>
          <a:p>
            <a:pPr algn="ctr" eaLnBrk="1" hangingPunct="1"/>
            <a:r>
              <a:rPr lang="en-US" sz="800" b="1">
                <a:solidFill>
                  <a:srgbClr val="FF3300"/>
                </a:solidFill>
                <a:latin typeface="Times New Roman" pitchFamily="18" charset="0"/>
              </a:rPr>
              <a:t> MEDIA</a:t>
            </a:r>
            <a:endParaRPr lang="en-US" sz="2400" b="1">
              <a:solidFill>
                <a:srgbClr val="FF3300"/>
              </a:solidFill>
              <a:latin typeface="Times New Roman" pitchFamily="18" charset="0"/>
            </a:endParaRPr>
          </a:p>
        </p:txBody>
      </p:sp>
      <p:cxnSp>
        <p:nvCxnSpPr>
          <p:cNvPr id="21552" name="Straight Connector 97"/>
          <p:cNvCxnSpPr>
            <a:cxnSpLocks noChangeShapeType="1"/>
            <a:endCxn id="21537" idx="0"/>
          </p:cNvCxnSpPr>
          <p:nvPr/>
        </p:nvCxnSpPr>
        <p:spPr bwMode="auto">
          <a:xfrm>
            <a:off x="6705600" y="990600"/>
            <a:ext cx="1447800" cy="1588"/>
          </a:xfrm>
          <a:prstGeom prst="line">
            <a:avLst/>
          </a:prstGeom>
          <a:noFill/>
          <a:ln w="9525" algn="ctr">
            <a:solidFill>
              <a:schemeClr val="tx1"/>
            </a:solidFill>
            <a:round/>
            <a:headEnd/>
            <a:tailEnd/>
          </a:ln>
        </p:spPr>
      </p:cxnSp>
      <p:cxnSp>
        <p:nvCxnSpPr>
          <p:cNvPr id="21553" name="Straight Connector 101"/>
          <p:cNvCxnSpPr>
            <a:cxnSpLocks noChangeShapeType="1"/>
          </p:cNvCxnSpPr>
          <p:nvPr/>
        </p:nvCxnSpPr>
        <p:spPr bwMode="auto">
          <a:xfrm rot="5400000">
            <a:off x="5980113" y="1714500"/>
            <a:ext cx="1449388" cy="1587"/>
          </a:xfrm>
          <a:prstGeom prst="line">
            <a:avLst/>
          </a:prstGeom>
          <a:noFill/>
          <a:ln w="9525" algn="ctr">
            <a:solidFill>
              <a:schemeClr val="tx1"/>
            </a:solidFill>
            <a:round/>
            <a:headEnd/>
            <a:tailEnd/>
          </a:ln>
        </p:spPr>
      </p:cxnSp>
      <p:cxnSp>
        <p:nvCxnSpPr>
          <p:cNvPr id="21554" name="Straight Connector 109"/>
          <p:cNvCxnSpPr>
            <a:cxnSpLocks noChangeShapeType="1"/>
          </p:cNvCxnSpPr>
          <p:nvPr/>
        </p:nvCxnSpPr>
        <p:spPr bwMode="auto">
          <a:xfrm rot="5400000">
            <a:off x="7124701" y="3619500"/>
            <a:ext cx="2209800" cy="3175"/>
          </a:xfrm>
          <a:prstGeom prst="line">
            <a:avLst/>
          </a:prstGeom>
          <a:noFill/>
          <a:ln w="9525" algn="ctr">
            <a:solidFill>
              <a:schemeClr val="tx1"/>
            </a:solidFill>
            <a:round/>
            <a:headEnd/>
            <a:tailEnd/>
          </a:ln>
        </p:spPr>
      </p:cxnSp>
      <p:sp>
        <p:nvSpPr>
          <p:cNvPr id="21555" name="Text Box 88"/>
          <p:cNvSpPr txBox="1">
            <a:spLocks noChangeArrowheads="1"/>
          </p:cNvSpPr>
          <p:nvPr/>
        </p:nvSpPr>
        <p:spPr bwMode="auto">
          <a:xfrm>
            <a:off x="7405688" y="3810000"/>
            <a:ext cx="1128712" cy="338138"/>
          </a:xfrm>
          <a:prstGeom prst="rect">
            <a:avLst/>
          </a:prstGeom>
          <a:noFill/>
          <a:ln w="9525">
            <a:noFill/>
            <a:miter lim="800000"/>
            <a:headEnd/>
            <a:tailEnd/>
          </a:ln>
        </p:spPr>
        <p:txBody>
          <a:bodyPr wrap="none">
            <a:spAutoFit/>
          </a:bodyPr>
          <a:lstStyle/>
          <a:p>
            <a:pPr algn="ctr" eaLnBrk="1" hangingPunct="1"/>
            <a:r>
              <a:rPr lang="en-US" sz="800" b="1">
                <a:solidFill>
                  <a:srgbClr val="FF3300"/>
                </a:solidFill>
                <a:latin typeface="Times New Roman" pitchFamily="18" charset="0"/>
              </a:rPr>
              <a:t>COMMUNICATION</a:t>
            </a:r>
          </a:p>
          <a:p>
            <a:pPr algn="ctr" eaLnBrk="1" hangingPunct="1"/>
            <a:r>
              <a:rPr lang="en-US" sz="800" b="1">
                <a:solidFill>
                  <a:srgbClr val="FF3300"/>
                </a:solidFill>
                <a:latin typeface="Times New Roman" pitchFamily="18" charset="0"/>
              </a:rPr>
              <a:t> MEDIA</a:t>
            </a:r>
            <a:endParaRPr lang="en-US" sz="2400" b="1">
              <a:solidFill>
                <a:srgbClr val="FF3300"/>
              </a:solidFill>
              <a:latin typeface="Times New Roman" pitchFamily="18" charset="0"/>
            </a:endParaRPr>
          </a:p>
        </p:txBody>
      </p:sp>
    </p:spTree>
  </p:cSld>
  <p:clrMapOvr>
    <a:masterClrMapping/>
  </p:clrMapOvr>
  <p:transition spd="med">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0"/>
            <a:ext cx="8229600" cy="1143000"/>
          </a:xfrm>
        </p:spPr>
        <p:txBody>
          <a:bodyPr/>
          <a:lstStyle/>
          <a:p>
            <a:r>
              <a:rPr lang="en-US" sz="3600" smtClean="0">
                <a:solidFill>
                  <a:srgbClr val="FF0000"/>
                </a:solidFill>
              </a:rPr>
              <a:t>Few pertinent issues in the RTUs</a:t>
            </a:r>
          </a:p>
        </p:txBody>
      </p:sp>
      <p:sp>
        <p:nvSpPr>
          <p:cNvPr id="22531" name="Content Placeholder 2"/>
          <p:cNvSpPr>
            <a:spLocks noGrp="1"/>
          </p:cNvSpPr>
          <p:nvPr>
            <p:ph idx="1"/>
          </p:nvPr>
        </p:nvSpPr>
        <p:spPr>
          <a:xfrm>
            <a:off x="228600" y="1066800"/>
            <a:ext cx="8763000" cy="5638800"/>
          </a:xfrm>
        </p:spPr>
        <p:txBody>
          <a:bodyPr/>
          <a:lstStyle/>
          <a:p>
            <a:pPr algn="just"/>
            <a:r>
              <a:rPr lang="en-US" sz="2400" smtClean="0">
                <a:solidFill>
                  <a:srgbClr val="7030A0"/>
                </a:solidFill>
              </a:rPr>
              <a:t>Present RTUs are non-intelligent like PLC(Programmable Logic Controller)</a:t>
            </a:r>
          </a:p>
          <a:p>
            <a:pPr algn="just"/>
            <a:r>
              <a:rPr lang="en-US" sz="2400" smtClean="0">
                <a:solidFill>
                  <a:srgbClr val="7030A0"/>
                </a:solidFill>
              </a:rPr>
              <a:t>They were selected as a trade off for the speed of the communication channel</a:t>
            </a:r>
          </a:p>
          <a:p>
            <a:pPr algn="just"/>
            <a:r>
              <a:rPr lang="en-US" sz="2400" smtClean="0">
                <a:solidFill>
                  <a:srgbClr val="7030A0"/>
                </a:solidFill>
              </a:rPr>
              <a:t>Integration of the RTU to the master(FEP/Server) is more of proprietary than open</a:t>
            </a:r>
          </a:p>
          <a:p>
            <a:pPr algn="just"/>
            <a:r>
              <a:rPr lang="en-US" sz="2400" smtClean="0">
                <a:solidFill>
                  <a:srgbClr val="7030A0"/>
                </a:solidFill>
              </a:rPr>
              <a:t>Present RTUs are not utilizing fully the advantages of the Open System Interface (OSI) model</a:t>
            </a:r>
          </a:p>
          <a:p>
            <a:pPr algn="just"/>
            <a:r>
              <a:rPr lang="en-US" sz="2400" smtClean="0">
                <a:solidFill>
                  <a:srgbClr val="7030A0"/>
                </a:solidFill>
              </a:rPr>
              <a:t>If the RTUs are fully compliant to OSI model, cost &amp; complexity of integration can be reduced</a:t>
            </a:r>
          </a:p>
          <a:p>
            <a:pPr algn="just"/>
            <a:r>
              <a:rPr lang="en-US" sz="2400" smtClean="0">
                <a:solidFill>
                  <a:srgbClr val="7030A0"/>
                </a:solidFill>
              </a:rPr>
              <a:t>Any vendors RTU(slave) can be integrated to any other venders’ Master (FEP/Server)</a:t>
            </a:r>
          </a:p>
          <a:p>
            <a:pPr algn="just"/>
            <a:r>
              <a:rPr lang="en-US" sz="2400" smtClean="0">
                <a:solidFill>
                  <a:srgbClr val="7030A0"/>
                </a:solidFill>
              </a:rPr>
              <a:t>This suppresses the monopoly of single  single vendor. AMC can be eliminated.</a:t>
            </a:r>
          </a:p>
        </p:txBody>
      </p:sp>
    </p:spTree>
  </p:cSld>
  <p:clrMapOvr>
    <a:masterClrMapping/>
  </p:clrMapOvr>
  <p:transition spd="med">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6976" name="Object 2"/>
          <p:cNvGraphicFramePr>
            <a:graphicFrameLocks noChangeAspect="1"/>
          </p:cNvGraphicFramePr>
          <p:nvPr/>
        </p:nvGraphicFramePr>
        <p:xfrm>
          <a:off x="1336675" y="1852613"/>
          <a:ext cx="6330950" cy="3938587"/>
        </p:xfrm>
        <a:graphic>
          <a:graphicData uri="http://schemas.openxmlformats.org/presentationml/2006/ole">
            <p:oleObj spid="_x0000_s1026" name="Document" r:id="rId3" imgW="9285307" imgH="5725172" progId="Word.Document.8">
              <p:embed/>
            </p:oleObj>
          </a:graphicData>
        </a:graphic>
      </p:graphicFrame>
      <p:sp>
        <p:nvSpPr>
          <p:cNvPr id="1027" name="Rectangle 4"/>
          <p:cNvSpPr>
            <a:spLocks noGrp="1" noChangeArrowheads="1"/>
          </p:cNvSpPr>
          <p:nvPr>
            <p:ph type="title"/>
          </p:nvPr>
        </p:nvSpPr>
        <p:spPr>
          <a:xfrm>
            <a:off x="381000" y="457200"/>
            <a:ext cx="8458200" cy="1066800"/>
          </a:xfrm>
          <a:noFill/>
        </p:spPr>
        <p:txBody>
          <a:bodyPr wrap="none"/>
          <a:lstStyle/>
          <a:p>
            <a:r>
              <a:rPr lang="de-DE" sz="3200" smtClean="0">
                <a:solidFill>
                  <a:srgbClr val="FF0000"/>
                </a:solidFill>
              </a:rPr>
              <a:t>Reference models for communication </a:t>
            </a:r>
            <a:br>
              <a:rPr lang="de-DE" sz="3200" smtClean="0">
                <a:solidFill>
                  <a:srgbClr val="FF0000"/>
                </a:solidFill>
              </a:rPr>
            </a:br>
            <a:r>
              <a:rPr lang="de-DE" sz="3200" smtClean="0">
                <a:solidFill>
                  <a:srgbClr val="FF0000"/>
                </a:solidFill>
              </a:rPr>
              <a:t>protocol architecture</a:t>
            </a:r>
            <a:endParaRPr lang="en-GB" sz="3200" smtClean="0">
              <a:solidFill>
                <a:srgbClr val="FF0000"/>
              </a:solidFill>
              <a:latin typeface="Arial Black" pitchFamily="34" charset="0"/>
            </a:endParaRPr>
          </a:p>
        </p:txBody>
      </p:sp>
    </p:spTree>
  </p:cSld>
  <p:clrMapOvr>
    <a:masterClrMapping/>
  </p:clrMapOvr>
  <p:transition advTm="3872">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038225" y="203200"/>
            <a:ext cx="7677150" cy="1177925"/>
          </a:xfrm>
        </p:spPr>
        <p:txBody>
          <a:bodyPr/>
          <a:lstStyle/>
          <a:p>
            <a:pPr eaLnBrk="1" hangingPunct="1"/>
            <a:r>
              <a:rPr lang="en-US" smtClean="0">
                <a:solidFill>
                  <a:srgbClr val="FF0000"/>
                </a:solidFill>
              </a:rPr>
              <a:t>Intelligent Electronic Devices</a:t>
            </a:r>
          </a:p>
        </p:txBody>
      </p:sp>
      <p:sp>
        <p:nvSpPr>
          <p:cNvPr id="23555" name="Rectangle 3"/>
          <p:cNvSpPr>
            <a:spLocks noGrp="1" noChangeArrowheads="1"/>
          </p:cNvSpPr>
          <p:nvPr>
            <p:ph type="body" idx="1"/>
          </p:nvPr>
        </p:nvSpPr>
        <p:spPr>
          <a:xfrm>
            <a:off x="914400" y="1506538"/>
            <a:ext cx="7159625" cy="3598862"/>
          </a:xfrm>
        </p:spPr>
        <p:txBody>
          <a:bodyPr/>
          <a:lstStyle/>
          <a:p>
            <a:pPr eaLnBrk="1" hangingPunct="1">
              <a:lnSpc>
                <a:spcPct val="90000"/>
              </a:lnSpc>
            </a:pPr>
            <a:r>
              <a:rPr lang="en-US" smtClean="0">
                <a:solidFill>
                  <a:srgbClr val="00B050"/>
                </a:solidFill>
              </a:rPr>
              <a:t>Programmable Logic Controller</a:t>
            </a:r>
          </a:p>
          <a:p>
            <a:pPr lvl="1" eaLnBrk="1" hangingPunct="1">
              <a:lnSpc>
                <a:spcPct val="90000"/>
              </a:lnSpc>
            </a:pPr>
            <a:r>
              <a:rPr lang="en-US" sz="2400" smtClean="0">
                <a:solidFill>
                  <a:srgbClr val="3333CC"/>
                </a:solidFill>
              </a:rPr>
              <a:t>Acquires status inputs from devices that don’t have IED interfaces (motor operated disconnects)</a:t>
            </a:r>
          </a:p>
          <a:p>
            <a:pPr lvl="1" eaLnBrk="1" hangingPunct="1">
              <a:lnSpc>
                <a:spcPct val="90000"/>
              </a:lnSpc>
            </a:pPr>
            <a:r>
              <a:rPr lang="en-US" sz="2400" smtClean="0">
                <a:solidFill>
                  <a:srgbClr val="3333CC"/>
                </a:solidFill>
              </a:rPr>
              <a:t>Performs control actions for devices that don’t have IEDs</a:t>
            </a:r>
          </a:p>
          <a:p>
            <a:pPr lvl="1" eaLnBrk="1" hangingPunct="1">
              <a:lnSpc>
                <a:spcPct val="90000"/>
              </a:lnSpc>
            </a:pPr>
            <a:r>
              <a:rPr lang="en-US" sz="2400" smtClean="0">
                <a:solidFill>
                  <a:srgbClr val="3333CC"/>
                </a:solidFill>
              </a:rPr>
              <a:t>Performs sequenced control actions using ladder logic</a:t>
            </a:r>
            <a:endParaRPr lang="en-US" smtClean="0">
              <a:solidFill>
                <a:srgbClr val="3333CC"/>
              </a:solidFill>
            </a:endParaRPr>
          </a:p>
          <a:p>
            <a:pPr lvl="1" eaLnBrk="1" hangingPunct="1">
              <a:lnSpc>
                <a:spcPct val="90000"/>
              </a:lnSpc>
            </a:pPr>
            <a:endParaRPr lang="en-US" smtClean="0"/>
          </a:p>
        </p:txBody>
      </p:sp>
      <p:pic>
        <p:nvPicPr>
          <p:cNvPr id="23556" name="Picture 4" descr="C:\WINDOWS\DESKTOP\Quan1.jpg"/>
          <p:cNvPicPr>
            <a:picLocks noChangeAspect="1" noChangeArrowheads="1"/>
          </p:cNvPicPr>
          <p:nvPr/>
        </p:nvPicPr>
        <p:blipFill>
          <a:blip r:embed="rId2"/>
          <a:srcRect/>
          <a:stretch>
            <a:fillRect/>
          </a:stretch>
        </p:blipFill>
        <p:spPr bwMode="auto">
          <a:xfrm>
            <a:off x="4876800" y="4648200"/>
            <a:ext cx="2438400" cy="1906588"/>
          </a:xfrm>
          <a:prstGeom prst="rect">
            <a:avLst/>
          </a:prstGeom>
          <a:noFill/>
          <a:ln w="9525">
            <a:noFill/>
            <a:miter lim="800000"/>
            <a:headEnd/>
            <a:tailEnd/>
          </a:ln>
        </p:spPr>
      </p:pic>
      <p:sp>
        <p:nvSpPr>
          <p:cNvPr id="23557" name="Text Box 5"/>
          <p:cNvSpPr txBox="1">
            <a:spLocks noChangeArrowheads="1"/>
          </p:cNvSpPr>
          <p:nvPr/>
        </p:nvSpPr>
        <p:spPr bwMode="auto">
          <a:xfrm>
            <a:off x="7512050" y="5233988"/>
            <a:ext cx="1301750" cy="304800"/>
          </a:xfrm>
          <a:prstGeom prst="rect">
            <a:avLst/>
          </a:prstGeom>
          <a:noFill/>
          <a:ln w="9525">
            <a:noFill/>
            <a:miter lim="800000"/>
            <a:headEnd/>
            <a:tailEnd/>
          </a:ln>
        </p:spPr>
        <p:txBody>
          <a:bodyPr wrap="none" lIns="92075" tIns="46038" rIns="92075" bIns="46038">
            <a:spAutoFit/>
          </a:bodyPr>
          <a:lstStyle/>
          <a:p>
            <a:pPr>
              <a:spcBef>
                <a:spcPct val="20000"/>
              </a:spcBef>
              <a:buClr>
                <a:srgbClr val="009900"/>
              </a:buClr>
              <a:buSzPct val="56000"/>
              <a:buFont typeface="Monotype Sorts"/>
              <a:buChar char="s"/>
            </a:pPr>
            <a:r>
              <a:rPr lang="en-US" sz="1400" b="1">
                <a:latin typeface="Times New Roman" pitchFamily="18" charset="0"/>
              </a:rPr>
              <a:t>Modicon PLC</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IN" smtClean="0"/>
              <a:t>Great Excel features</a:t>
            </a:r>
            <a:endParaRPr lang="en-IN"/>
          </a:p>
        </p:txBody>
      </p:sp>
      <p:pic>
        <p:nvPicPr>
          <p:cNvPr id="3" name="Content Placeholder 4"/>
          <p:cNvPicPr>
            <a:picLocks noChangeArrowheads="1"/>
          </p:cNvPicPr>
          <p:nvPr/>
        </p:nvPicPr>
        <p:blipFill>
          <a:blip r:embed="rId2">
            <a:extLst>
              <a:ext uri="{28A0092B-C50C-407E-A947-70E740481C1C}">
                <a14:useLocalDpi xmlns:a14="http://schemas.microsoft.com/office/drawing/2010/main" xmlns="" val="0"/>
              </a:ext>
            </a:extLst>
          </a:blip>
          <a:srcRect l="24962" r="25116"/>
          <a:stretch>
            <a:fillRect/>
          </a:stretch>
        </p:blipFill>
        <p:spPr bwMode="auto">
          <a:xfrm>
            <a:off x="149225" y="1204147"/>
            <a:ext cx="4114800" cy="4560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3"/>
          <p:cNvSpPr txBox="1">
            <a:spLocks noChangeArrowheads="1"/>
          </p:cNvSpPr>
          <p:nvPr/>
        </p:nvSpPr>
        <p:spPr>
          <a:xfrm>
            <a:off x="4206053" y="1103341"/>
            <a:ext cx="4781550" cy="4762500"/>
          </a:xfrm>
          <a:prstGeom prst="rect">
            <a:avLst/>
          </a:prstGeom>
        </p:spPr>
        <p:txBody>
          <a:bodyPr/>
          <a:lstStyle>
            <a:lvl1pPr marL="342900" indent="-342900" algn="l" rtl="0" eaLnBrk="1" fontAlgn="base" hangingPunct="1">
              <a:spcBef>
                <a:spcPct val="20000"/>
              </a:spcBef>
              <a:spcAft>
                <a:spcPct val="0"/>
              </a:spcAft>
              <a:defRPr sz="2000">
                <a:solidFill>
                  <a:schemeClr val="tx1"/>
                </a:solidFill>
                <a:latin typeface="+mn-lt"/>
                <a:ea typeface="+mn-ea"/>
                <a:cs typeface="+mn-cs"/>
              </a:defRPr>
            </a:lvl1pPr>
            <a:lvl2pPr marL="742950" indent="-285750" algn="l" rtl="0" eaLnBrk="1" fontAlgn="base" hangingPunct="1">
              <a:spcBef>
                <a:spcPct val="20000"/>
              </a:spcBef>
              <a:spcAft>
                <a:spcPct val="0"/>
              </a:spcAft>
              <a:defRPr sz="2000">
                <a:solidFill>
                  <a:schemeClr val="tx1"/>
                </a:solidFill>
                <a:latin typeface="+mn-lt"/>
              </a:defRPr>
            </a:lvl2pPr>
            <a:lvl3pPr marL="1143000" indent="-228600" algn="l" rtl="0" eaLnBrk="1" fontAlgn="base" hangingPunct="1">
              <a:spcBef>
                <a:spcPct val="20000"/>
              </a:spcBef>
              <a:spcAft>
                <a:spcPct val="0"/>
              </a:spcAft>
              <a:defRPr>
                <a:solidFill>
                  <a:schemeClr val="tx1"/>
                </a:solidFill>
                <a:latin typeface="+mn-lt"/>
              </a:defRPr>
            </a:lvl3pPr>
            <a:lvl4pPr marL="1600200" indent="-228600" algn="l" rtl="0" eaLnBrk="1" fontAlgn="base" hangingPunct="1">
              <a:spcBef>
                <a:spcPct val="20000"/>
              </a:spcBef>
              <a:spcAft>
                <a:spcPct val="0"/>
              </a:spcAft>
              <a:defRPr sz="1600">
                <a:solidFill>
                  <a:schemeClr val="tx1"/>
                </a:solidFill>
                <a:latin typeface="+mn-lt"/>
              </a:defRPr>
            </a:lvl4pPr>
            <a:lvl5pPr marL="2057400" indent="-228600" algn="l" rtl="0" eaLnBrk="1" fontAlgn="base" hangingPunct="1">
              <a:spcBef>
                <a:spcPct val="20000"/>
              </a:spcBef>
              <a:spcAft>
                <a:spcPct val="0"/>
              </a:spcAft>
              <a:defRPr sz="1400">
                <a:solidFill>
                  <a:schemeClr val="tx1"/>
                </a:solidFill>
                <a:latin typeface="+mn-lt"/>
              </a:defRPr>
            </a:lvl5pPr>
            <a:lvl6pPr marL="2514600" indent="-228600" algn="l" rtl="0" eaLnBrk="1" fontAlgn="base" hangingPunct="1">
              <a:spcBef>
                <a:spcPct val="20000"/>
              </a:spcBef>
              <a:spcAft>
                <a:spcPct val="0"/>
              </a:spcAft>
              <a:defRPr sz="1400">
                <a:solidFill>
                  <a:schemeClr val="tx1"/>
                </a:solidFill>
                <a:latin typeface="+mn-lt"/>
              </a:defRPr>
            </a:lvl6pPr>
            <a:lvl7pPr marL="2971800" indent="-228600" algn="l" rtl="0" eaLnBrk="1" fontAlgn="base" hangingPunct="1">
              <a:spcBef>
                <a:spcPct val="20000"/>
              </a:spcBef>
              <a:spcAft>
                <a:spcPct val="0"/>
              </a:spcAft>
              <a:defRPr sz="1400">
                <a:solidFill>
                  <a:schemeClr val="tx1"/>
                </a:solidFill>
                <a:latin typeface="+mn-lt"/>
              </a:defRPr>
            </a:lvl7pPr>
            <a:lvl8pPr marL="3429000" indent="-228600" algn="l" rtl="0" eaLnBrk="1" fontAlgn="base" hangingPunct="1">
              <a:spcBef>
                <a:spcPct val="20000"/>
              </a:spcBef>
              <a:spcAft>
                <a:spcPct val="0"/>
              </a:spcAft>
              <a:defRPr sz="1400">
                <a:solidFill>
                  <a:schemeClr val="tx1"/>
                </a:solidFill>
                <a:latin typeface="+mn-lt"/>
              </a:defRPr>
            </a:lvl8pPr>
            <a:lvl9pPr marL="3886200" indent="-228600" algn="l" rtl="0" eaLnBrk="1" fontAlgn="base" hangingPunct="1">
              <a:spcBef>
                <a:spcPct val="20000"/>
              </a:spcBef>
              <a:spcAft>
                <a:spcPct val="0"/>
              </a:spcAft>
              <a:defRPr sz="1400">
                <a:solidFill>
                  <a:schemeClr val="tx1"/>
                </a:solidFill>
                <a:latin typeface="+mn-lt"/>
              </a:defRPr>
            </a:lvl9pPr>
          </a:lstStyle>
          <a:p>
            <a:pPr marL="236538" indent="-236538">
              <a:buFont typeface="Wingdings" pitchFamily="2" charset="2"/>
              <a:buNone/>
            </a:pPr>
            <a:r>
              <a:rPr lang="en-US" dirty="0" smtClean="0">
                <a:solidFill>
                  <a:schemeClr val="accent2"/>
                </a:solidFill>
              </a:rPr>
              <a:t>Hierarchical system for Load Dispatch were installed between 2000-2005:</a:t>
            </a:r>
          </a:p>
          <a:p>
            <a:pPr>
              <a:buFont typeface="Arial" pitchFamily="34" charset="0"/>
              <a:buChar char="•"/>
            </a:pPr>
            <a:r>
              <a:rPr lang="en-US" dirty="0" smtClean="0">
                <a:solidFill>
                  <a:schemeClr val="accent2"/>
                </a:solidFill>
              </a:rPr>
              <a:t>NLDC: National Load Dispatch Centre</a:t>
            </a:r>
          </a:p>
          <a:p>
            <a:pPr>
              <a:buFont typeface="Arial" pitchFamily="34" charset="0"/>
              <a:buChar char="•"/>
            </a:pPr>
            <a:r>
              <a:rPr lang="en-US" dirty="0" smtClean="0">
                <a:solidFill>
                  <a:schemeClr val="accent2"/>
                </a:solidFill>
              </a:rPr>
              <a:t>RLDC: Regional LDC (5 Nos.)</a:t>
            </a:r>
          </a:p>
          <a:p>
            <a:pPr>
              <a:buFont typeface="Arial" pitchFamily="34" charset="0"/>
              <a:buChar char="•"/>
            </a:pPr>
            <a:r>
              <a:rPr lang="en-US" dirty="0" smtClean="0">
                <a:solidFill>
                  <a:schemeClr val="accent2"/>
                </a:solidFill>
              </a:rPr>
              <a:t>SLDC: State LDC (31 Nos.)</a:t>
            </a:r>
          </a:p>
          <a:p>
            <a:pPr>
              <a:buFont typeface="Arial" pitchFamily="34" charset="0"/>
              <a:buChar char="•"/>
            </a:pPr>
            <a:r>
              <a:rPr lang="en-US" dirty="0" smtClean="0">
                <a:solidFill>
                  <a:schemeClr val="accent2"/>
                </a:solidFill>
              </a:rPr>
              <a:t>Sub LDC: 51 Nos.</a:t>
            </a:r>
          </a:p>
          <a:p>
            <a:pPr>
              <a:buFont typeface="Arial" pitchFamily="34" charset="0"/>
              <a:buChar char="•"/>
            </a:pPr>
            <a:r>
              <a:rPr lang="en-US" dirty="0" smtClean="0">
                <a:solidFill>
                  <a:schemeClr val="accent2"/>
                </a:solidFill>
              </a:rPr>
              <a:t>RTU: More than 1200 RTUs reporting on </a:t>
            </a:r>
            <a:r>
              <a:rPr lang="en-IN" b="1" dirty="0" smtClean="0">
                <a:solidFill>
                  <a:schemeClr val="accent2"/>
                </a:solidFill>
              </a:rPr>
              <a:t>IEC 60870-5-101</a:t>
            </a:r>
            <a:r>
              <a:rPr lang="en-IN" dirty="0" smtClean="0">
                <a:solidFill>
                  <a:schemeClr val="accent2"/>
                </a:solidFill>
              </a:rPr>
              <a:t> protocol</a:t>
            </a:r>
            <a:endParaRPr lang="en-US" dirty="0" smtClean="0">
              <a:solidFill>
                <a:schemeClr val="accent2"/>
              </a:solidFill>
            </a:endParaRPr>
          </a:p>
          <a:p>
            <a:pPr>
              <a:buFont typeface="Arial" pitchFamily="34" charset="0"/>
              <a:buChar char="•"/>
            </a:pPr>
            <a:r>
              <a:rPr lang="en-US" dirty="0" smtClean="0">
                <a:solidFill>
                  <a:schemeClr val="accent2"/>
                </a:solidFill>
              </a:rPr>
              <a:t>ICCP Protocol is used for Data Exchange between Control Centre.</a:t>
            </a:r>
          </a:p>
          <a:p>
            <a:pPr>
              <a:buFont typeface="Arial" pitchFamily="34" charset="0"/>
              <a:buChar char="•"/>
            </a:pPr>
            <a:r>
              <a:rPr lang="en-US" dirty="0" smtClean="0">
                <a:solidFill>
                  <a:schemeClr val="accent2"/>
                </a:solidFill>
              </a:rPr>
              <a:t>Dedicated Communication Network based on </a:t>
            </a:r>
            <a:r>
              <a:rPr lang="en-US" dirty="0" err="1" smtClean="0">
                <a:solidFill>
                  <a:schemeClr val="accent2"/>
                </a:solidFill>
              </a:rPr>
              <a:t>Fibre</a:t>
            </a:r>
            <a:r>
              <a:rPr lang="en-US" dirty="0" smtClean="0">
                <a:solidFill>
                  <a:schemeClr val="accent2"/>
                </a:solidFill>
              </a:rPr>
              <a:t> Optic, Microwave and PLCC.</a:t>
            </a:r>
          </a:p>
        </p:txBody>
      </p:sp>
      <p:sp>
        <p:nvSpPr>
          <p:cNvPr id="5" name="Rectangle 2"/>
          <p:cNvSpPr txBox="1">
            <a:spLocks noChangeArrowheads="1"/>
          </p:cNvSpPr>
          <p:nvPr/>
        </p:nvSpPr>
        <p:spPr bwMode="auto">
          <a:xfrm>
            <a:off x="2793719" y="0"/>
            <a:ext cx="2940611" cy="400110"/>
          </a:xfrm>
          <a:prstGeom prst="rect">
            <a:avLst/>
          </a:prstGeom>
          <a:solidFill>
            <a:srgbClr val="000080"/>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sz="1000" b="1">
                <a:solidFill>
                  <a:schemeClr val="bg1"/>
                </a:solidFill>
                <a:latin typeface="Arial" charset="0"/>
              </a:defRPr>
            </a:lvl1pPr>
            <a:lvl2pPr marL="742950" indent="-285750" eaLnBrk="0" hangingPunct="0">
              <a:defRPr sz="1000" b="1">
                <a:solidFill>
                  <a:schemeClr val="bg1"/>
                </a:solidFill>
                <a:latin typeface="Arial" charset="0"/>
              </a:defRPr>
            </a:lvl2pPr>
            <a:lvl3pPr marL="1143000" indent="-228600" eaLnBrk="0" hangingPunct="0">
              <a:defRPr sz="1000" b="1">
                <a:solidFill>
                  <a:schemeClr val="bg1"/>
                </a:solidFill>
                <a:latin typeface="Arial" charset="0"/>
              </a:defRPr>
            </a:lvl3pPr>
            <a:lvl4pPr marL="1600200" indent="-228600" eaLnBrk="0" hangingPunct="0">
              <a:defRPr sz="1000" b="1">
                <a:solidFill>
                  <a:schemeClr val="bg1"/>
                </a:solidFill>
                <a:latin typeface="Arial" charset="0"/>
              </a:defRPr>
            </a:lvl4pPr>
            <a:lvl5pPr marL="2057400" indent="-228600" eaLnBrk="0" hangingPunct="0">
              <a:defRPr sz="1000" b="1">
                <a:solidFill>
                  <a:schemeClr val="bg1"/>
                </a:solidFill>
                <a:latin typeface="Arial" charset="0"/>
              </a:defRPr>
            </a:lvl5pPr>
            <a:lvl6pPr marL="2514600" indent="-228600" algn="ctr" eaLnBrk="0" fontAlgn="base" hangingPunct="0">
              <a:spcBef>
                <a:spcPct val="0"/>
              </a:spcBef>
              <a:spcAft>
                <a:spcPct val="0"/>
              </a:spcAft>
              <a:defRPr sz="1000" b="1">
                <a:solidFill>
                  <a:schemeClr val="bg1"/>
                </a:solidFill>
                <a:latin typeface="Arial" charset="0"/>
              </a:defRPr>
            </a:lvl6pPr>
            <a:lvl7pPr marL="2971800" indent="-228600" algn="ctr" eaLnBrk="0" fontAlgn="base" hangingPunct="0">
              <a:spcBef>
                <a:spcPct val="0"/>
              </a:spcBef>
              <a:spcAft>
                <a:spcPct val="0"/>
              </a:spcAft>
              <a:defRPr sz="1000" b="1">
                <a:solidFill>
                  <a:schemeClr val="bg1"/>
                </a:solidFill>
                <a:latin typeface="Arial" charset="0"/>
              </a:defRPr>
            </a:lvl7pPr>
            <a:lvl8pPr marL="3429000" indent="-228600" algn="ctr" eaLnBrk="0" fontAlgn="base" hangingPunct="0">
              <a:spcBef>
                <a:spcPct val="0"/>
              </a:spcBef>
              <a:spcAft>
                <a:spcPct val="0"/>
              </a:spcAft>
              <a:defRPr sz="1000" b="1">
                <a:solidFill>
                  <a:schemeClr val="bg1"/>
                </a:solidFill>
                <a:latin typeface="Arial" charset="0"/>
              </a:defRPr>
            </a:lvl8pPr>
            <a:lvl9pPr marL="3886200" indent="-228600" algn="ctr" eaLnBrk="0" fontAlgn="base" hangingPunct="0">
              <a:spcBef>
                <a:spcPct val="0"/>
              </a:spcBef>
              <a:spcAft>
                <a:spcPct val="0"/>
              </a:spcAft>
              <a:defRPr sz="1000" b="1">
                <a:solidFill>
                  <a:schemeClr val="bg1"/>
                </a:solidFill>
                <a:latin typeface="Arial" charset="0"/>
              </a:defRPr>
            </a:lvl9pPr>
          </a:lstStyle>
          <a:p>
            <a:pPr algn="l" eaLnBrk="1" hangingPunct="1">
              <a:spcBef>
                <a:spcPct val="50000"/>
              </a:spcBef>
            </a:pPr>
            <a:r>
              <a:rPr lang="en-US" sz="2000" dirty="0" smtClean="0"/>
              <a:t>   EXISTING SYSTEM</a:t>
            </a:r>
            <a:r>
              <a:rPr lang="en-IN" sz="2000" b="0" dirty="0"/>
              <a:t> </a:t>
            </a:r>
            <a:endParaRPr lang="en-US" sz="2000" dirty="0"/>
          </a:p>
        </p:txBody>
      </p:sp>
    </p:spTree>
    <p:extLst>
      <p:ext uri="{BB962C8B-B14F-4D97-AF65-F5344CB8AC3E}">
        <p14:creationId xmlns:p14="http://schemas.microsoft.com/office/powerpoint/2010/main" xmlns="" val="470355759"/>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914400" y="574675"/>
            <a:ext cx="7677150" cy="720725"/>
          </a:xfrm>
          <a:noFill/>
        </p:spPr>
        <p:txBody>
          <a:bodyPr lIns="92075" tIns="46038" rIns="92075" bIns="46038"/>
          <a:lstStyle/>
          <a:p>
            <a:pPr eaLnBrk="1" hangingPunct="1"/>
            <a:r>
              <a:rPr lang="en-US" sz="4000" smtClean="0">
                <a:solidFill>
                  <a:srgbClr val="FF0000"/>
                </a:solidFill>
              </a:rPr>
              <a:t>Open System Architecture</a:t>
            </a:r>
          </a:p>
        </p:txBody>
      </p:sp>
      <p:sp>
        <p:nvSpPr>
          <p:cNvPr id="24579" name="Rectangle 3"/>
          <p:cNvSpPr>
            <a:spLocks noGrp="1" noChangeArrowheads="1"/>
          </p:cNvSpPr>
          <p:nvPr>
            <p:ph type="body" idx="1"/>
          </p:nvPr>
        </p:nvSpPr>
        <p:spPr>
          <a:xfrm>
            <a:off x="1270000" y="1524000"/>
            <a:ext cx="7188200" cy="3886200"/>
          </a:xfrm>
          <a:noFill/>
        </p:spPr>
        <p:txBody>
          <a:bodyPr lIns="92075" tIns="46038" rIns="92075" bIns="46038"/>
          <a:lstStyle/>
          <a:p>
            <a:pPr marL="227013" indent="-227013" eaLnBrk="1" hangingPunct="1">
              <a:lnSpc>
                <a:spcPct val="90000"/>
              </a:lnSpc>
            </a:pPr>
            <a:r>
              <a:rPr lang="en-US" smtClean="0">
                <a:solidFill>
                  <a:srgbClr val="FF3399"/>
                </a:solidFill>
              </a:rPr>
              <a:t>Essence of the problem:</a:t>
            </a:r>
          </a:p>
          <a:p>
            <a:pPr marL="681038" lvl="1" indent="-225425" algn="just" eaLnBrk="1" hangingPunct="1">
              <a:lnSpc>
                <a:spcPct val="90000"/>
              </a:lnSpc>
            </a:pPr>
            <a:r>
              <a:rPr lang="en-US" sz="2400" smtClean="0">
                <a:solidFill>
                  <a:srgbClr val="0070C0"/>
                </a:solidFill>
              </a:rPr>
              <a:t>Communications among devices is key to successful SCADA implementation in modern system.</a:t>
            </a:r>
          </a:p>
          <a:p>
            <a:pPr marL="681038" lvl="1" indent="-225425" algn="just" eaLnBrk="1" hangingPunct="1">
              <a:lnSpc>
                <a:spcPct val="90000"/>
              </a:lnSpc>
            </a:pPr>
            <a:r>
              <a:rPr lang="en-US" sz="2400" smtClean="0">
                <a:solidFill>
                  <a:srgbClr val="0070C0"/>
                </a:solidFill>
              </a:rPr>
              <a:t>Traditionally most vendors established their own  (“proprietary”) way to communicate.</a:t>
            </a:r>
          </a:p>
          <a:p>
            <a:pPr marL="681038" lvl="1" indent="-225425" algn="just" eaLnBrk="1" hangingPunct="1">
              <a:lnSpc>
                <a:spcPct val="90000"/>
              </a:lnSpc>
            </a:pPr>
            <a:r>
              <a:rPr lang="en-US" sz="2400" smtClean="0">
                <a:solidFill>
                  <a:srgbClr val="0070C0"/>
                </a:solidFill>
              </a:rPr>
              <a:t>Getting two Vendor’s proprietary devices to communicate properly is a complex and expensive task</a:t>
            </a:r>
          </a:p>
        </p:txBody>
      </p:sp>
    </p:spTree>
  </p:cSld>
  <p:clrMapOvr>
    <a:masterClrMapping/>
  </p:clrMapOvr>
  <p:transition spd="med">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084263" y="703263"/>
            <a:ext cx="7677150" cy="668337"/>
          </a:xfrm>
          <a:noFill/>
        </p:spPr>
        <p:txBody>
          <a:bodyPr lIns="92075" tIns="46038" rIns="92075" bIns="46038"/>
          <a:lstStyle/>
          <a:p>
            <a:pPr eaLnBrk="1" hangingPunct="1"/>
            <a:r>
              <a:rPr lang="en-US" sz="3600" smtClean="0">
                <a:solidFill>
                  <a:srgbClr val="FF0000"/>
                </a:solidFill>
              </a:rPr>
              <a:t>Possible Solutions to the Problem</a:t>
            </a:r>
          </a:p>
        </p:txBody>
      </p:sp>
      <p:sp>
        <p:nvSpPr>
          <p:cNvPr id="25603" name="Rectangle 3"/>
          <p:cNvSpPr>
            <a:spLocks noGrp="1" noChangeArrowheads="1"/>
          </p:cNvSpPr>
          <p:nvPr>
            <p:ph type="body" idx="1"/>
          </p:nvPr>
        </p:nvSpPr>
        <p:spPr>
          <a:xfrm>
            <a:off x="1130300" y="1392238"/>
            <a:ext cx="7713663" cy="4649787"/>
          </a:xfrm>
          <a:noFill/>
        </p:spPr>
        <p:txBody>
          <a:bodyPr lIns="92075" tIns="46038" rIns="92075" bIns="46038"/>
          <a:lstStyle/>
          <a:p>
            <a:pPr marL="227013" indent="-227013" eaLnBrk="1" hangingPunct="1">
              <a:buFont typeface="Wingdings" pitchFamily="2" charset="2"/>
              <a:buNone/>
            </a:pPr>
            <a:r>
              <a:rPr lang="en-US" smtClean="0"/>
              <a:t>Two basic approaches:</a:t>
            </a:r>
          </a:p>
          <a:p>
            <a:pPr marL="681038" lvl="1" indent="-225425" eaLnBrk="1" hangingPunct="1"/>
            <a:r>
              <a:rPr lang="en-US" sz="2400" smtClean="0"/>
              <a:t>Buy everything from one vendor</a:t>
            </a:r>
          </a:p>
          <a:p>
            <a:pPr marL="681038" lvl="1" indent="-225425" eaLnBrk="1" hangingPunct="1"/>
            <a:r>
              <a:rPr lang="en-US" sz="2400" smtClean="0"/>
              <a:t>Get vendor’s to agree on a standard communication interface</a:t>
            </a:r>
          </a:p>
        </p:txBody>
      </p:sp>
      <p:sp>
        <p:nvSpPr>
          <p:cNvPr id="88068" name="Rectangle 4"/>
          <p:cNvSpPr>
            <a:spLocks noChangeArrowheads="1"/>
          </p:cNvSpPr>
          <p:nvPr/>
        </p:nvSpPr>
        <p:spPr bwMode="auto">
          <a:xfrm>
            <a:off x="1143000" y="3962400"/>
            <a:ext cx="7627938" cy="1016000"/>
          </a:xfrm>
          <a:prstGeom prst="rect">
            <a:avLst/>
          </a:prstGeom>
          <a:noFill/>
          <a:ln w="9525">
            <a:noFill/>
            <a:miter lim="800000"/>
            <a:headEnd/>
            <a:tailEnd/>
          </a:ln>
        </p:spPr>
        <p:txBody>
          <a:bodyPr wrap="none" lIns="92075" tIns="46038" rIns="92075" bIns="46038">
            <a:spAutoFit/>
          </a:bodyPr>
          <a:lstStyle/>
          <a:p>
            <a:pPr algn="ctr"/>
            <a:r>
              <a:rPr lang="en-US" sz="2800" b="1" i="1">
                <a:solidFill>
                  <a:srgbClr val="00B050"/>
                </a:solidFill>
                <a:latin typeface="Times New Roman" pitchFamily="18" charset="0"/>
              </a:rPr>
              <a:t>The latter approach is the </a:t>
            </a:r>
            <a:r>
              <a:rPr lang="en-US" sz="3200" b="1" i="1">
                <a:solidFill>
                  <a:srgbClr val="00B050"/>
                </a:solidFill>
                <a:latin typeface="Times New Roman" pitchFamily="18" charset="0"/>
              </a:rPr>
              <a:t>fundamental</a:t>
            </a:r>
            <a:r>
              <a:rPr lang="en-US" sz="2800" b="1" i="1">
                <a:solidFill>
                  <a:srgbClr val="00B050"/>
                </a:solidFill>
                <a:latin typeface="Times New Roman" pitchFamily="18" charset="0"/>
              </a:rPr>
              <a:t> objective</a:t>
            </a:r>
          </a:p>
          <a:p>
            <a:pPr algn="ctr"/>
            <a:r>
              <a:rPr lang="en-US" sz="2800" b="1" i="1">
                <a:solidFill>
                  <a:srgbClr val="00B050"/>
                </a:solidFill>
                <a:latin typeface="Times New Roman" pitchFamily="18" charset="0"/>
              </a:rPr>
              <a:t>of the “Open Systems” movement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068"/>
                                        </p:tgtEl>
                                        <p:attrNameLst>
                                          <p:attrName>style.visibility</p:attrName>
                                        </p:attrNameLst>
                                      </p:cBhvr>
                                      <p:to>
                                        <p:strVal val="visible"/>
                                      </p:to>
                                    </p:set>
                                    <p:anim calcmode="lin" valueType="num">
                                      <p:cBhvr additive="base">
                                        <p:cTn id="7" dur="500" fill="hold"/>
                                        <p:tgtEl>
                                          <p:spTgt spid="88068"/>
                                        </p:tgtEl>
                                        <p:attrNameLst>
                                          <p:attrName>ppt_x</p:attrName>
                                        </p:attrNameLst>
                                      </p:cBhvr>
                                      <p:tavLst>
                                        <p:tav tm="0">
                                          <p:val>
                                            <p:strVal val="#ppt_x"/>
                                          </p:val>
                                        </p:tav>
                                        <p:tav tm="100000">
                                          <p:val>
                                            <p:strVal val="#ppt_x"/>
                                          </p:val>
                                        </p:tav>
                                      </p:tavLst>
                                    </p:anim>
                                    <p:anim calcmode="lin" valueType="num">
                                      <p:cBhvr additive="base">
                                        <p:cTn id="8" dur="500" fill="hold"/>
                                        <p:tgtEl>
                                          <p:spTgt spid="880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992188" y="488950"/>
            <a:ext cx="7677150" cy="806450"/>
          </a:xfrm>
          <a:noFill/>
        </p:spPr>
        <p:txBody>
          <a:bodyPr lIns="92075" tIns="46038" rIns="92075" bIns="46038"/>
          <a:lstStyle/>
          <a:p>
            <a:pPr eaLnBrk="1" hangingPunct="1"/>
            <a:r>
              <a:rPr lang="en-US" sz="3600" smtClean="0">
                <a:solidFill>
                  <a:srgbClr val="FF0000"/>
                </a:solidFill>
              </a:rPr>
              <a:t>Open Systems</a:t>
            </a:r>
          </a:p>
        </p:txBody>
      </p:sp>
      <p:sp>
        <p:nvSpPr>
          <p:cNvPr id="26627" name="Rectangle 3"/>
          <p:cNvSpPr>
            <a:spLocks noGrp="1" noChangeArrowheads="1"/>
          </p:cNvSpPr>
          <p:nvPr>
            <p:ph type="body" idx="1"/>
          </p:nvPr>
        </p:nvSpPr>
        <p:spPr>
          <a:xfrm>
            <a:off x="1233488" y="1676400"/>
            <a:ext cx="7529512" cy="4114800"/>
          </a:xfrm>
          <a:noFill/>
        </p:spPr>
        <p:txBody>
          <a:bodyPr lIns="92075" tIns="46038" rIns="92075" bIns="46038"/>
          <a:lstStyle/>
          <a:p>
            <a:pPr marL="227013" indent="-227013" algn="just" eaLnBrk="1" hangingPunct="1"/>
            <a:r>
              <a:rPr lang="en-US" sz="2800" smtClean="0">
                <a:solidFill>
                  <a:srgbClr val="3333CC"/>
                </a:solidFill>
              </a:rPr>
              <a:t>An evolutionary means to allow a control system to be upgraded in the future with components available from multiple vendors at lowered or competitive costs that will allow </a:t>
            </a:r>
            <a:r>
              <a:rPr lang="en-US" sz="2800" b="1" smtClean="0">
                <a:solidFill>
                  <a:srgbClr val="3333CC"/>
                </a:solidFill>
              </a:rPr>
              <a:t>Integration </a:t>
            </a:r>
            <a:r>
              <a:rPr lang="en-US" sz="2800" smtClean="0">
                <a:solidFill>
                  <a:srgbClr val="3333CC"/>
                </a:solidFill>
              </a:rPr>
              <a:t>with </a:t>
            </a:r>
            <a:r>
              <a:rPr lang="en-US" sz="2800" b="1" smtClean="0">
                <a:solidFill>
                  <a:srgbClr val="3333CC"/>
                </a:solidFill>
              </a:rPr>
              <a:t>Relative Ease</a:t>
            </a:r>
            <a:r>
              <a:rPr lang="en-US" sz="2800" smtClean="0">
                <a:solidFill>
                  <a:srgbClr val="3333CC"/>
                </a:solidFill>
              </a:rPr>
              <a:t> and </a:t>
            </a:r>
            <a:r>
              <a:rPr lang="en-US" sz="2800" b="1" smtClean="0">
                <a:solidFill>
                  <a:srgbClr val="3333CC"/>
                </a:solidFill>
              </a:rPr>
              <a:t>Low Risk</a:t>
            </a:r>
          </a:p>
          <a:p>
            <a:pPr marL="227013" indent="-227013" algn="just" eaLnBrk="1" hangingPunct="1"/>
            <a:r>
              <a:rPr lang="en-US" sz="2800" smtClean="0">
                <a:solidFill>
                  <a:srgbClr val="3333CC"/>
                </a:solidFill>
              </a:rPr>
              <a:t>Based on the use of Non-Proprietary and standard software and hardware interfaces</a:t>
            </a:r>
          </a:p>
        </p:txBody>
      </p:sp>
    </p:spTree>
  </p:cSld>
  <p:clrMapOvr>
    <a:masterClrMapping/>
  </p:clrMapOvr>
  <p:transition spd="med">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060450" y="425450"/>
            <a:ext cx="7677150" cy="869950"/>
          </a:xfrm>
          <a:noFill/>
        </p:spPr>
        <p:txBody>
          <a:bodyPr lIns="92075" tIns="46038" rIns="92075" bIns="46038"/>
          <a:lstStyle/>
          <a:p>
            <a:pPr eaLnBrk="1" hangingPunct="1"/>
            <a:r>
              <a:rPr lang="en-US" sz="3600" smtClean="0">
                <a:solidFill>
                  <a:srgbClr val="FF3300"/>
                </a:solidFill>
              </a:rPr>
              <a:t>Open Systems Benefits</a:t>
            </a:r>
          </a:p>
        </p:txBody>
      </p:sp>
      <p:sp>
        <p:nvSpPr>
          <p:cNvPr id="27651" name="Rectangle 3"/>
          <p:cNvSpPr>
            <a:spLocks noGrp="1" noChangeArrowheads="1"/>
          </p:cNvSpPr>
          <p:nvPr>
            <p:ph type="body" idx="1"/>
          </p:nvPr>
        </p:nvSpPr>
        <p:spPr>
          <a:xfrm>
            <a:off x="1285875" y="1676400"/>
            <a:ext cx="7467600" cy="3505200"/>
          </a:xfrm>
          <a:noFill/>
        </p:spPr>
        <p:txBody>
          <a:bodyPr lIns="92075" tIns="46038" rIns="92075" bIns="46038"/>
          <a:lstStyle/>
          <a:p>
            <a:pPr marL="227013" indent="-227013" eaLnBrk="1" hangingPunct="1">
              <a:lnSpc>
                <a:spcPct val="90000"/>
              </a:lnSpc>
            </a:pPr>
            <a:r>
              <a:rPr lang="en-US" smtClean="0">
                <a:solidFill>
                  <a:srgbClr val="3333CC"/>
                </a:solidFill>
              </a:rPr>
              <a:t>Interoperability</a:t>
            </a:r>
          </a:p>
          <a:p>
            <a:pPr marL="227013" indent="-227013" eaLnBrk="1" hangingPunct="1">
              <a:lnSpc>
                <a:spcPct val="90000"/>
              </a:lnSpc>
            </a:pPr>
            <a:r>
              <a:rPr lang="en-US" smtClean="0">
                <a:solidFill>
                  <a:srgbClr val="3333CC"/>
                </a:solidFill>
              </a:rPr>
              <a:t>Avoid reliance on a single vendor</a:t>
            </a:r>
          </a:p>
          <a:p>
            <a:pPr marL="227013" indent="-227013" eaLnBrk="1" hangingPunct="1">
              <a:lnSpc>
                <a:spcPct val="90000"/>
              </a:lnSpc>
            </a:pPr>
            <a:r>
              <a:rPr lang="en-US" smtClean="0">
                <a:solidFill>
                  <a:srgbClr val="3333CC"/>
                </a:solidFill>
              </a:rPr>
              <a:t>Upgradable / expandable</a:t>
            </a:r>
          </a:p>
          <a:p>
            <a:pPr marL="227013" indent="-227013" eaLnBrk="1" hangingPunct="1">
              <a:lnSpc>
                <a:spcPct val="90000"/>
              </a:lnSpc>
            </a:pPr>
            <a:r>
              <a:rPr lang="en-US" smtClean="0">
                <a:solidFill>
                  <a:srgbClr val="3333CC"/>
                </a:solidFill>
              </a:rPr>
              <a:t>Longer expected system life</a:t>
            </a:r>
          </a:p>
          <a:p>
            <a:pPr marL="227013" indent="-227013" eaLnBrk="1" hangingPunct="1">
              <a:lnSpc>
                <a:spcPct val="90000"/>
              </a:lnSpc>
            </a:pPr>
            <a:r>
              <a:rPr lang="en-US" smtClean="0">
                <a:solidFill>
                  <a:srgbClr val="3333CC"/>
                </a:solidFill>
              </a:rPr>
              <a:t>Readily available third party components</a:t>
            </a:r>
          </a:p>
        </p:txBody>
      </p:sp>
    </p:spTree>
  </p:cSld>
  <p:clrMapOvr>
    <a:masterClrMapping/>
  </p:clrMapOvr>
  <p:transition spd="med">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762000" y="304800"/>
            <a:ext cx="8077200" cy="914400"/>
          </a:xfrm>
        </p:spPr>
        <p:txBody>
          <a:bodyPr/>
          <a:lstStyle/>
          <a:p>
            <a:pPr eaLnBrk="1" hangingPunct="1"/>
            <a:r>
              <a:rPr lang="en-US" sz="3400" smtClean="0">
                <a:solidFill>
                  <a:srgbClr val="FF0000"/>
                </a:solidFill>
              </a:rPr>
              <a:t>RTU should have the following features</a:t>
            </a:r>
          </a:p>
        </p:txBody>
      </p:sp>
      <p:sp>
        <p:nvSpPr>
          <p:cNvPr id="28675" name="Content Placeholder 2"/>
          <p:cNvSpPr>
            <a:spLocks noGrp="1"/>
          </p:cNvSpPr>
          <p:nvPr>
            <p:ph idx="1"/>
          </p:nvPr>
        </p:nvSpPr>
        <p:spPr>
          <a:xfrm>
            <a:off x="457200" y="1219200"/>
            <a:ext cx="8382000" cy="5181600"/>
          </a:xfrm>
        </p:spPr>
        <p:txBody>
          <a:bodyPr/>
          <a:lstStyle/>
          <a:p>
            <a:pPr algn="just" eaLnBrk="1" hangingPunct="1"/>
            <a:r>
              <a:rPr lang="en-US" sz="2800" smtClean="0"/>
              <a:t>The RTU should support Auto dual communication functionality. In case of failure of main communication link. The RTU should switch over to GPRS or any other communication mode to enable uninterrupted operation.</a:t>
            </a:r>
          </a:p>
          <a:p>
            <a:pPr algn="just" eaLnBrk="1" hangingPunct="1"/>
            <a:r>
              <a:rPr lang="en-US" sz="2800" smtClean="0"/>
              <a:t>All Vendors have to submit the technical reference manual along with the protocol algorithm to the Transmission companies. This will help integration with other makes and models of RTU and also opens a gateway for future expansion by involving other vendors. </a:t>
            </a:r>
          </a:p>
        </p:txBody>
      </p:sp>
    </p:spTree>
  </p:cSld>
  <p:clrMapOvr>
    <a:masterClrMapping/>
  </p:clrMapOvr>
  <p:transition spd="med">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762000" y="304800"/>
            <a:ext cx="8077200" cy="914400"/>
          </a:xfrm>
        </p:spPr>
        <p:txBody>
          <a:bodyPr/>
          <a:lstStyle/>
          <a:p>
            <a:pPr eaLnBrk="1" hangingPunct="1"/>
            <a:r>
              <a:rPr lang="en-US" sz="3400" smtClean="0">
                <a:solidFill>
                  <a:srgbClr val="FF0000"/>
                </a:solidFill>
              </a:rPr>
              <a:t>RTU should have the following features</a:t>
            </a:r>
            <a:r>
              <a:rPr lang="en-US" sz="3400" baseline="50000" smtClean="0">
                <a:solidFill>
                  <a:srgbClr val="FF0000"/>
                </a:solidFill>
              </a:rPr>
              <a:t>1</a:t>
            </a:r>
          </a:p>
        </p:txBody>
      </p:sp>
      <p:sp>
        <p:nvSpPr>
          <p:cNvPr id="29699" name="Content Placeholder 2"/>
          <p:cNvSpPr>
            <a:spLocks noGrp="1"/>
          </p:cNvSpPr>
          <p:nvPr>
            <p:ph idx="1"/>
          </p:nvPr>
        </p:nvSpPr>
        <p:spPr>
          <a:xfrm>
            <a:off x="457200" y="1219200"/>
            <a:ext cx="8382000" cy="5486400"/>
          </a:xfrm>
        </p:spPr>
        <p:txBody>
          <a:bodyPr/>
          <a:lstStyle/>
          <a:p>
            <a:pPr algn="just" eaLnBrk="1" hangingPunct="1"/>
            <a:r>
              <a:rPr lang="en-US" smtClean="0"/>
              <a:t>The RTU should have the following tools:-</a:t>
            </a:r>
          </a:p>
          <a:p>
            <a:pPr lvl="2" algn="just" eaLnBrk="1" hangingPunct="1">
              <a:buFont typeface="Wingdings" pitchFamily="2" charset="2"/>
              <a:buChar char="Ø"/>
            </a:pPr>
            <a:r>
              <a:rPr lang="en-US" sz="2100" smtClean="0"/>
              <a:t>Configuration tool (Remote/Local)</a:t>
            </a:r>
          </a:p>
          <a:p>
            <a:pPr lvl="2" algn="just" eaLnBrk="1" hangingPunct="1">
              <a:buFont typeface="Wingdings" pitchFamily="2" charset="2"/>
              <a:buChar char="Ø"/>
            </a:pPr>
            <a:r>
              <a:rPr lang="en-US" sz="2100" smtClean="0"/>
              <a:t>Diagnostic and auto testing tool (remote/local) 	</a:t>
            </a:r>
          </a:p>
          <a:p>
            <a:pPr algn="just" eaLnBrk="1" hangingPunct="1"/>
            <a:r>
              <a:rPr lang="en-US" sz="3000" smtClean="0"/>
              <a:t>Local HMI including the mimic diagram of substation showing all the field equipments and data to be displayed on the front panel of RTU on TFT or touch screen (local display)</a:t>
            </a:r>
          </a:p>
          <a:p>
            <a:pPr algn="just" eaLnBrk="1" hangingPunct="1"/>
            <a:r>
              <a:rPr lang="en-US" sz="3000" smtClean="0"/>
              <a:t>The same display can also give local alerts and alarms. This can also be used for configuring the RTU  at substation level itself.</a:t>
            </a:r>
          </a:p>
        </p:txBody>
      </p:sp>
    </p:spTree>
  </p:cSld>
  <p:clrMapOvr>
    <a:masterClrMapping/>
  </p:clrMapOvr>
  <p:transition spd="med">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p:cNvSpPr>
            <a:spLocks noGrp="1"/>
          </p:cNvSpPr>
          <p:nvPr>
            <p:ph idx="1"/>
          </p:nvPr>
        </p:nvSpPr>
        <p:spPr>
          <a:xfrm>
            <a:off x="835025" y="1219200"/>
            <a:ext cx="8077200" cy="5105400"/>
          </a:xfrm>
        </p:spPr>
        <p:txBody>
          <a:bodyPr/>
          <a:lstStyle/>
          <a:p>
            <a:pPr eaLnBrk="1" hangingPunct="1">
              <a:buFont typeface="Wingdings" pitchFamily="2" charset="2"/>
              <a:buChar char="Ø"/>
            </a:pPr>
            <a:r>
              <a:rPr lang="en-US" sz="2400" smtClean="0"/>
              <a:t>RTU with built in GSM / CDMA modem should be able to send SMS alerts to the authorize officer in case of emergency.</a:t>
            </a:r>
          </a:p>
          <a:p>
            <a:pPr eaLnBrk="1" hangingPunct="1">
              <a:buFont typeface="Wingdings" pitchFamily="2" charset="2"/>
              <a:buChar char="Ø"/>
            </a:pPr>
            <a:r>
              <a:rPr lang="en-US" sz="2400" smtClean="0"/>
              <a:t>The RTU should have designated memory to store historical data locally.</a:t>
            </a:r>
          </a:p>
          <a:p>
            <a:pPr eaLnBrk="1" hangingPunct="1">
              <a:buFont typeface="Wingdings" pitchFamily="2" charset="2"/>
              <a:buChar char="Ø"/>
            </a:pPr>
            <a:r>
              <a:rPr lang="en-US" sz="2400" smtClean="0"/>
              <a:t>Controls like transformers tap changer and capacitor bank switching and breaker control etc.. Should be available as local controls also in case of exception conditions that require immediate correction.</a:t>
            </a:r>
          </a:p>
          <a:p>
            <a:pPr eaLnBrk="1" hangingPunct="1">
              <a:buFont typeface="Wingdings" pitchFamily="2" charset="2"/>
              <a:buChar char="Ø"/>
            </a:pPr>
            <a:r>
              <a:rPr lang="en-US" sz="2400" smtClean="0"/>
              <a:t>Event management at the real time operating system of the RTU should be provided .This helps in handling any error occurring at the OS level itself.</a:t>
            </a:r>
          </a:p>
        </p:txBody>
      </p:sp>
      <p:sp>
        <p:nvSpPr>
          <p:cNvPr id="30723" name="Title 1"/>
          <p:cNvSpPr>
            <a:spLocks noGrp="1"/>
          </p:cNvSpPr>
          <p:nvPr>
            <p:ph type="title"/>
          </p:nvPr>
        </p:nvSpPr>
        <p:spPr>
          <a:xfrm>
            <a:off x="762000" y="304800"/>
            <a:ext cx="8077200" cy="914400"/>
          </a:xfrm>
        </p:spPr>
        <p:txBody>
          <a:bodyPr/>
          <a:lstStyle/>
          <a:p>
            <a:pPr eaLnBrk="1" hangingPunct="1"/>
            <a:r>
              <a:rPr lang="en-US" sz="3400" smtClean="0">
                <a:solidFill>
                  <a:srgbClr val="FF0000"/>
                </a:solidFill>
              </a:rPr>
              <a:t>RTU should have the following features</a:t>
            </a:r>
            <a:r>
              <a:rPr lang="en-US" sz="3400" baseline="50000" smtClean="0">
                <a:solidFill>
                  <a:srgbClr val="FF0000"/>
                </a:solidFill>
              </a:rPr>
              <a:t>2</a:t>
            </a:r>
          </a:p>
        </p:txBody>
      </p:sp>
    </p:spTree>
  </p:cSld>
  <p:clrMapOvr>
    <a:masterClrMapping/>
  </p:clrMapOvr>
  <p:transition spd="med">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852488" y="260350"/>
            <a:ext cx="7847012" cy="654050"/>
          </a:xfrm>
          <a:noFill/>
        </p:spPr>
        <p:txBody>
          <a:bodyPr lIns="90488" tIns="44450" rIns="90488" bIns="44450"/>
          <a:lstStyle/>
          <a:p>
            <a:pPr eaLnBrk="1" hangingPunct="1"/>
            <a:r>
              <a:rPr lang="en-US" sz="3600" smtClean="0">
                <a:solidFill>
                  <a:srgbClr val="FF0000"/>
                </a:solidFill>
              </a:rPr>
              <a:t>Corporate Data Repository</a:t>
            </a:r>
          </a:p>
        </p:txBody>
      </p:sp>
      <p:sp>
        <p:nvSpPr>
          <p:cNvPr id="31747" name="Rectangle 3"/>
          <p:cNvSpPr>
            <a:spLocks noGrp="1" noChangeArrowheads="1"/>
          </p:cNvSpPr>
          <p:nvPr>
            <p:ph type="body" idx="1"/>
          </p:nvPr>
        </p:nvSpPr>
        <p:spPr>
          <a:xfrm>
            <a:off x="1123950" y="933450"/>
            <a:ext cx="7910513" cy="2495550"/>
          </a:xfrm>
          <a:noFill/>
        </p:spPr>
        <p:txBody>
          <a:bodyPr lIns="90488" tIns="44450" rIns="90488" bIns="44450"/>
          <a:lstStyle/>
          <a:p>
            <a:pPr marL="227013" indent="-227013" eaLnBrk="1" hangingPunct="1"/>
            <a:r>
              <a:rPr lang="en-US" smtClean="0"/>
              <a:t>Enables Users to Access Substation</a:t>
            </a:r>
          </a:p>
          <a:p>
            <a:pPr marL="227013" indent="-227013" eaLnBrk="1" hangingPunct="1">
              <a:buFont typeface="Wingdings" pitchFamily="2" charset="2"/>
              <a:buNone/>
            </a:pPr>
            <a:r>
              <a:rPr lang="en-US" smtClean="0"/>
              <a:t>	Data While Maintaining a Firewall to Substation Control and Operation Functions</a:t>
            </a:r>
          </a:p>
        </p:txBody>
      </p:sp>
      <p:sp>
        <p:nvSpPr>
          <p:cNvPr id="6" name="Rectangle 3"/>
          <p:cNvSpPr txBox="1">
            <a:spLocks noChangeArrowheads="1"/>
          </p:cNvSpPr>
          <p:nvPr/>
        </p:nvSpPr>
        <p:spPr bwMode="auto">
          <a:xfrm>
            <a:off x="1101725" y="3208338"/>
            <a:ext cx="7713663" cy="2811462"/>
          </a:xfrm>
          <a:prstGeom prst="rect">
            <a:avLst/>
          </a:prstGeom>
          <a:noFill/>
          <a:ln w="9525">
            <a:noFill/>
            <a:miter lim="800000"/>
            <a:headEnd/>
            <a:tailEnd/>
          </a:ln>
        </p:spPr>
        <p:txBody>
          <a:bodyPr/>
          <a:lstStyle/>
          <a:p>
            <a:pPr marL="342900" indent="-342900" eaLnBrk="1" hangingPunct="1">
              <a:spcBef>
                <a:spcPct val="20000"/>
              </a:spcBef>
              <a:buFontTx/>
              <a:buChar char="•"/>
              <a:defRPr/>
            </a:pPr>
            <a:r>
              <a:rPr lang="en-US" sz="3200" kern="0" dirty="0">
                <a:latin typeface="+mn-lt"/>
              </a:rPr>
              <a:t>Operational and Non-Operational Data storage:</a:t>
            </a:r>
          </a:p>
          <a:p>
            <a:pPr marL="742950" lvl="1" indent="-285750" eaLnBrk="1" hangingPunct="1">
              <a:spcBef>
                <a:spcPct val="20000"/>
              </a:spcBef>
              <a:buFontTx/>
              <a:buChar char="–"/>
              <a:defRPr/>
            </a:pPr>
            <a:r>
              <a:rPr lang="en-US" sz="2400" kern="0" dirty="0">
                <a:latin typeface="+mn-lt"/>
              </a:rPr>
              <a:t>Applications include: Load Forecasting, Engineering Studies, Outage Investigations</a:t>
            </a:r>
          </a:p>
        </p:txBody>
      </p:sp>
    </p:spTree>
  </p:cSld>
  <p:clrMapOvr>
    <a:masterClrMapping/>
  </p:clrMapOvr>
  <p:transition spd="med">
    <p:zoom dir="in"/>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lide Number Placeholder 5"/>
          <p:cNvSpPr>
            <a:spLocks noGrp="1"/>
          </p:cNvSpPr>
          <p:nvPr>
            <p:ph type="sldNum" sz="quarter" idx="12"/>
          </p:nvPr>
        </p:nvSpPr>
        <p:spPr>
          <a:noFill/>
        </p:spPr>
        <p:txBody>
          <a:bodyPr/>
          <a:lstStyle/>
          <a:p>
            <a:fld id="{E6E48D7A-3626-4857-BE60-B5313DC5B10A}" type="slidenum">
              <a:rPr lang="en-US" smtClean="0"/>
              <a:pPr/>
              <a:t>38</a:t>
            </a:fld>
            <a:endParaRPr lang="en-US" smtClean="0"/>
          </a:p>
        </p:txBody>
      </p:sp>
      <p:sp>
        <p:nvSpPr>
          <p:cNvPr id="2052" name="Rectangle 2"/>
          <p:cNvSpPr>
            <a:spLocks noGrp="1" noChangeArrowheads="1"/>
          </p:cNvSpPr>
          <p:nvPr>
            <p:ph type="title"/>
          </p:nvPr>
        </p:nvSpPr>
        <p:spPr>
          <a:xfrm>
            <a:off x="609600" y="457200"/>
            <a:ext cx="8218488" cy="914400"/>
          </a:xfrm>
          <a:noFill/>
        </p:spPr>
        <p:txBody>
          <a:bodyPr lIns="92075" tIns="46038" rIns="92075" bIns="46038"/>
          <a:lstStyle/>
          <a:p>
            <a:pPr eaLnBrk="1" hangingPunct="1"/>
            <a:r>
              <a:rPr lang="en-US" sz="3200" smtClean="0">
                <a:solidFill>
                  <a:srgbClr val="FF0000"/>
                </a:solidFill>
              </a:rPr>
              <a:t>Conventional Remote Terminal Unit (RTU)</a:t>
            </a:r>
          </a:p>
        </p:txBody>
      </p:sp>
      <p:graphicFrame>
        <p:nvGraphicFramePr>
          <p:cNvPr id="128000" name="Object 0"/>
          <p:cNvGraphicFramePr>
            <a:graphicFrameLocks/>
          </p:cNvGraphicFramePr>
          <p:nvPr/>
        </p:nvGraphicFramePr>
        <p:xfrm>
          <a:off x="739775" y="1219200"/>
          <a:ext cx="8020050" cy="5210175"/>
        </p:xfrm>
        <a:graphic>
          <a:graphicData uri="http://schemas.openxmlformats.org/presentationml/2006/ole">
            <p:oleObj spid="_x0000_s2050" name="WPWin 6.1" r:id="rId3" imgW="7883280" imgH="5478120" progId="WPWin6.1">
              <p:embed/>
            </p:oleObj>
          </a:graphicData>
        </a:graphic>
      </p:graphicFrame>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3016623" y="122704"/>
            <a:ext cx="2895600" cy="476250"/>
          </a:xfrm>
        </p:spPr>
        <p:txBody>
          <a:bodyPr/>
          <a:lstStyle/>
          <a:p>
            <a:r>
              <a:rPr lang="en-IN" sz="2800" b="1" dirty="0" smtClean="0">
                <a:solidFill>
                  <a:schemeClr val="accent2"/>
                </a:solidFill>
              </a:rPr>
              <a:t>Data Handling</a:t>
            </a:r>
            <a:endParaRPr lang="en-IN" sz="2800" b="1" dirty="0">
              <a:solidFill>
                <a:schemeClr val="accent2"/>
              </a:solidFill>
            </a:endParaRPr>
          </a:p>
        </p:txBody>
      </p:sp>
      <p:graphicFrame>
        <p:nvGraphicFramePr>
          <p:cNvPr id="4" name="Table 3"/>
          <p:cNvGraphicFramePr>
            <a:graphicFrameLocks noGrp="1"/>
          </p:cNvGraphicFramePr>
          <p:nvPr>
            <p:extLst>
              <p:ext uri="{D42A27DB-BD31-4B8C-83A1-F6EECF244321}">
                <p14:modId xmlns:p14="http://schemas.microsoft.com/office/powerpoint/2010/main" xmlns="" val="3841334590"/>
              </p:ext>
            </p:extLst>
          </p:nvPr>
        </p:nvGraphicFramePr>
        <p:xfrm>
          <a:off x="1194096" y="1397000"/>
          <a:ext cx="6895658" cy="3400910"/>
        </p:xfrm>
        <a:graphic>
          <a:graphicData uri="http://schemas.openxmlformats.org/drawingml/2006/table">
            <a:tbl>
              <a:tblPr firstRow="1" bandRow="1">
                <a:tableStyleId>{5C22544A-7EE6-4342-B048-85BDC9FD1C3A}</a:tableStyleId>
              </a:tblPr>
              <a:tblGrid>
                <a:gridCol w="1194102"/>
                <a:gridCol w="871369"/>
                <a:gridCol w="889811"/>
                <a:gridCol w="985094"/>
                <a:gridCol w="985094"/>
                <a:gridCol w="985094"/>
                <a:gridCol w="985094"/>
              </a:tblGrid>
              <a:tr h="816219">
                <a:tc>
                  <a:txBody>
                    <a:bodyPr/>
                    <a:lstStyle/>
                    <a:p>
                      <a:r>
                        <a:rPr lang="en-US" dirty="0" smtClean="0"/>
                        <a:t>Data</a:t>
                      </a:r>
                    </a:p>
                    <a:p>
                      <a:r>
                        <a:rPr lang="en-US" dirty="0" smtClean="0"/>
                        <a:t>Item</a:t>
                      </a:r>
                      <a:endParaRPr lang="en-IN" dirty="0"/>
                    </a:p>
                  </a:txBody>
                  <a:tcPr/>
                </a:tc>
                <a:tc>
                  <a:txBody>
                    <a:bodyPr/>
                    <a:lstStyle/>
                    <a:p>
                      <a:pPr algn="ctr"/>
                      <a:r>
                        <a:rPr lang="en-US" dirty="0" smtClean="0"/>
                        <a:t>NR</a:t>
                      </a:r>
                      <a:endParaRPr lang="en-IN" dirty="0"/>
                    </a:p>
                  </a:txBody>
                  <a:tcPr/>
                </a:tc>
                <a:tc>
                  <a:txBody>
                    <a:bodyPr/>
                    <a:lstStyle/>
                    <a:p>
                      <a:pPr algn="ctr"/>
                      <a:r>
                        <a:rPr lang="en-US" dirty="0" smtClean="0"/>
                        <a:t>WR</a:t>
                      </a:r>
                      <a:endParaRPr lang="en-IN" dirty="0"/>
                    </a:p>
                  </a:txBody>
                  <a:tcPr/>
                </a:tc>
                <a:tc>
                  <a:txBody>
                    <a:bodyPr/>
                    <a:lstStyle/>
                    <a:p>
                      <a:pPr algn="ctr"/>
                      <a:r>
                        <a:rPr lang="en-US" dirty="0" smtClean="0"/>
                        <a:t>SR</a:t>
                      </a:r>
                      <a:endParaRPr lang="en-IN" dirty="0"/>
                    </a:p>
                  </a:txBody>
                  <a:tcPr/>
                </a:tc>
                <a:tc>
                  <a:txBody>
                    <a:bodyPr/>
                    <a:lstStyle/>
                    <a:p>
                      <a:pPr algn="ctr"/>
                      <a:r>
                        <a:rPr lang="en-US" dirty="0" smtClean="0"/>
                        <a:t>ER</a:t>
                      </a:r>
                      <a:endParaRPr lang="en-IN" dirty="0"/>
                    </a:p>
                  </a:txBody>
                  <a:tcPr/>
                </a:tc>
                <a:tc>
                  <a:txBody>
                    <a:bodyPr/>
                    <a:lstStyle/>
                    <a:p>
                      <a:pPr algn="ctr"/>
                      <a:r>
                        <a:rPr lang="en-US" dirty="0" smtClean="0"/>
                        <a:t>NER</a:t>
                      </a:r>
                      <a:endParaRPr lang="en-IN" dirty="0"/>
                    </a:p>
                  </a:txBody>
                  <a:tcPr/>
                </a:tc>
                <a:tc>
                  <a:txBody>
                    <a:bodyPr/>
                    <a:lstStyle/>
                    <a:p>
                      <a:pPr algn="ctr"/>
                      <a:r>
                        <a:rPr lang="en-US" dirty="0" smtClean="0"/>
                        <a:t>Total</a:t>
                      </a:r>
                      <a:endParaRPr lang="en-IN" dirty="0"/>
                    </a:p>
                  </a:txBody>
                  <a:tcPr/>
                </a:tc>
              </a:tr>
              <a:tr h="472888">
                <a:tc>
                  <a:txBody>
                    <a:bodyPr/>
                    <a:lstStyle/>
                    <a:p>
                      <a:r>
                        <a:rPr lang="en-US" sz="1400" dirty="0" smtClean="0">
                          <a:solidFill>
                            <a:schemeClr val="accent2"/>
                          </a:solidFill>
                        </a:rPr>
                        <a:t>RTU</a:t>
                      </a:r>
                      <a:endParaRPr lang="en-IN" sz="1400" dirty="0">
                        <a:solidFill>
                          <a:schemeClr val="accent2"/>
                        </a:solidFill>
                      </a:endParaRPr>
                    </a:p>
                  </a:txBody>
                  <a:tcPr/>
                </a:tc>
                <a:tc>
                  <a:txBody>
                    <a:bodyPr/>
                    <a:lstStyle/>
                    <a:p>
                      <a:pPr algn="ctr"/>
                      <a:r>
                        <a:rPr lang="en-US" b="0" dirty="0" smtClean="0">
                          <a:solidFill>
                            <a:schemeClr val="accent2"/>
                          </a:solidFill>
                        </a:rPr>
                        <a:t>408</a:t>
                      </a:r>
                      <a:endParaRPr lang="en-IN" b="0" dirty="0">
                        <a:solidFill>
                          <a:schemeClr val="accent2"/>
                        </a:solidFill>
                      </a:endParaRPr>
                    </a:p>
                  </a:txBody>
                  <a:tcPr/>
                </a:tc>
                <a:tc>
                  <a:txBody>
                    <a:bodyPr/>
                    <a:lstStyle/>
                    <a:p>
                      <a:pPr algn="ctr"/>
                      <a:r>
                        <a:rPr lang="en-US" b="0" dirty="0" smtClean="0">
                          <a:solidFill>
                            <a:schemeClr val="accent2"/>
                          </a:solidFill>
                        </a:rPr>
                        <a:t>400</a:t>
                      </a:r>
                      <a:endParaRPr lang="en-IN" b="0" dirty="0">
                        <a:solidFill>
                          <a:schemeClr val="accent2"/>
                        </a:solidFill>
                      </a:endParaRPr>
                    </a:p>
                  </a:txBody>
                  <a:tcPr/>
                </a:tc>
                <a:tc>
                  <a:txBody>
                    <a:bodyPr/>
                    <a:lstStyle/>
                    <a:p>
                      <a:pPr algn="ctr"/>
                      <a:r>
                        <a:rPr lang="en-US" b="0" dirty="0" smtClean="0">
                          <a:solidFill>
                            <a:srgbClr val="FF0000"/>
                          </a:solidFill>
                        </a:rPr>
                        <a:t>450</a:t>
                      </a:r>
                      <a:endParaRPr lang="en-IN" b="0" dirty="0">
                        <a:solidFill>
                          <a:srgbClr val="FF0000"/>
                        </a:solidFill>
                      </a:endParaRPr>
                    </a:p>
                  </a:txBody>
                  <a:tcPr/>
                </a:tc>
                <a:tc>
                  <a:txBody>
                    <a:bodyPr/>
                    <a:lstStyle/>
                    <a:p>
                      <a:pPr algn="ctr"/>
                      <a:r>
                        <a:rPr lang="en-US" b="0" dirty="0" smtClean="0">
                          <a:solidFill>
                            <a:schemeClr val="accent2"/>
                          </a:solidFill>
                        </a:rPr>
                        <a:t>225</a:t>
                      </a:r>
                      <a:endParaRPr lang="en-IN" b="0" dirty="0">
                        <a:solidFill>
                          <a:schemeClr val="accent2"/>
                        </a:solidFill>
                      </a:endParaRPr>
                    </a:p>
                  </a:txBody>
                  <a:tcPr/>
                </a:tc>
                <a:tc>
                  <a:txBody>
                    <a:bodyPr/>
                    <a:lstStyle/>
                    <a:p>
                      <a:pPr algn="ctr"/>
                      <a:r>
                        <a:rPr lang="en-US" b="0" dirty="0" smtClean="0">
                          <a:solidFill>
                            <a:schemeClr val="accent2"/>
                          </a:solidFill>
                        </a:rPr>
                        <a:t>95</a:t>
                      </a:r>
                      <a:endParaRPr lang="en-IN" b="0" dirty="0">
                        <a:solidFill>
                          <a:schemeClr val="accent2"/>
                        </a:solidFill>
                      </a:endParaRPr>
                    </a:p>
                  </a:txBody>
                  <a:tcPr/>
                </a:tc>
                <a:tc>
                  <a:txBody>
                    <a:bodyPr/>
                    <a:lstStyle/>
                    <a:p>
                      <a:pPr algn="ctr"/>
                      <a:r>
                        <a:rPr lang="en-US" b="0" dirty="0" smtClean="0">
                          <a:solidFill>
                            <a:schemeClr val="accent2"/>
                          </a:solidFill>
                        </a:rPr>
                        <a:t>1578</a:t>
                      </a:r>
                      <a:endParaRPr lang="en-IN" b="0" dirty="0">
                        <a:solidFill>
                          <a:schemeClr val="accent2"/>
                        </a:solidFill>
                      </a:endParaRPr>
                    </a:p>
                  </a:txBody>
                  <a:tcPr/>
                </a:tc>
              </a:tr>
              <a:tr h="472888">
                <a:tc>
                  <a:txBody>
                    <a:bodyPr/>
                    <a:lstStyle/>
                    <a:p>
                      <a:r>
                        <a:rPr lang="en-US" sz="1400" dirty="0" smtClean="0">
                          <a:solidFill>
                            <a:schemeClr val="accent2"/>
                          </a:solidFill>
                        </a:rPr>
                        <a:t>Analog</a:t>
                      </a:r>
                      <a:endParaRPr lang="en-IN" sz="1400" dirty="0">
                        <a:solidFill>
                          <a:schemeClr val="accent2"/>
                        </a:solidFill>
                      </a:endParaRPr>
                    </a:p>
                  </a:txBody>
                  <a:tcPr/>
                </a:tc>
                <a:tc>
                  <a:txBody>
                    <a:bodyPr/>
                    <a:lstStyle/>
                    <a:p>
                      <a:pPr algn="ctr"/>
                      <a:r>
                        <a:rPr lang="en-US" b="0" dirty="0" smtClean="0">
                          <a:solidFill>
                            <a:schemeClr val="accent2"/>
                          </a:solidFill>
                        </a:rPr>
                        <a:t>22000</a:t>
                      </a:r>
                      <a:endParaRPr lang="en-IN" b="0" dirty="0">
                        <a:solidFill>
                          <a:schemeClr val="accent2"/>
                        </a:solidFill>
                      </a:endParaRPr>
                    </a:p>
                  </a:txBody>
                  <a:tcPr/>
                </a:tc>
                <a:tc>
                  <a:txBody>
                    <a:bodyPr/>
                    <a:lstStyle/>
                    <a:p>
                      <a:pPr algn="ctr"/>
                      <a:r>
                        <a:rPr lang="en-US" b="0" dirty="0" smtClean="0">
                          <a:solidFill>
                            <a:schemeClr val="accent2"/>
                          </a:solidFill>
                        </a:rPr>
                        <a:t>16000</a:t>
                      </a:r>
                      <a:endParaRPr lang="en-IN" b="0" dirty="0">
                        <a:solidFill>
                          <a:schemeClr val="accent2"/>
                        </a:solidFill>
                      </a:endParaRPr>
                    </a:p>
                  </a:txBody>
                  <a:tcPr/>
                </a:tc>
                <a:tc>
                  <a:txBody>
                    <a:bodyPr/>
                    <a:lstStyle/>
                    <a:p>
                      <a:pPr algn="ctr"/>
                      <a:r>
                        <a:rPr lang="en-US" b="0" dirty="0" smtClean="0">
                          <a:solidFill>
                            <a:srgbClr val="FF0000"/>
                          </a:solidFill>
                        </a:rPr>
                        <a:t>18000</a:t>
                      </a:r>
                      <a:endParaRPr lang="en-IN" b="0" dirty="0">
                        <a:solidFill>
                          <a:srgbClr val="FF0000"/>
                        </a:solidFill>
                      </a:endParaRPr>
                    </a:p>
                  </a:txBody>
                  <a:tcPr/>
                </a:tc>
                <a:tc>
                  <a:txBody>
                    <a:bodyPr/>
                    <a:lstStyle/>
                    <a:p>
                      <a:pPr algn="ctr"/>
                      <a:r>
                        <a:rPr lang="en-US" b="0" dirty="0" smtClean="0">
                          <a:solidFill>
                            <a:schemeClr val="accent2"/>
                          </a:solidFill>
                        </a:rPr>
                        <a:t>11000</a:t>
                      </a:r>
                      <a:endParaRPr lang="en-IN" b="0" dirty="0">
                        <a:solidFill>
                          <a:schemeClr val="accent2"/>
                        </a:solidFill>
                      </a:endParaRPr>
                    </a:p>
                  </a:txBody>
                  <a:tcPr/>
                </a:tc>
                <a:tc>
                  <a:txBody>
                    <a:bodyPr/>
                    <a:lstStyle/>
                    <a:p>
                      <a:pPr algn="ctr"/>
                      <a:r>
                        <a:rPr lang="en-US" b="0" dirty="0" smtClean="0">
                          <a:solidFill>
                            <a:schemeClr val="accent2"/>
                          </a:solidFill>
                        </a:rPr>
                        <a:t>3100</a:t>
                      </a:r>
                      <a:endParaRPr lang="en-IN" b="0" dirty="0">
                        <a:solidFill>
                          <a:schemeClr val="accent2"/>
                        </a:solidFill>
                      </a:endParaRPr>
                    </a:p>
                  </a:txBody>
                  <a:tcPr/>
                </a:tc>
                <a:tc>
                  <a:txBody>
                    <a:bodyPr/>
                    <a:lstStyle/>
                    <a:p>
                      <a:pPr algn="ctr"/>
                      <a:r>
                        <a:rPr lang="en-US" b="0" dirty="0" smtClean="0">
                          <a:solidFill>
                            <a:schemeClr val="accent2"/>
                          </a:solidFill>
                        </a:rPr>
                        <a:t>70100</a:t>
                      </a:r>
                      <a:endParaRPr lang="en-IN" b="0" dirty="0">
                        <a:solidFill>
                          <a:schemeClr val="accent2"/>
                        </a:solidFill>
                      </a:endParaRPr>
                    </a:p>
                  </a:txBody>
                  <a:tcPr/>
                </a:tc>
              </a:tr>
              <a:tr h="472888">
                <a:tc>
                  <a:txBody>
                    <a:bodyPr/>
                    <a:lstStyle/>
                    <a:p>
                      <a:r>
                        <a:rPr lang="en-US" sz="1400" dirty="0" smtClean="0">
                          <a:solidFill>
                            <a:schemeClr val="accent2"/>
                          </a:solidFill>
                        </a:rPr>
                        <a:t>Status</a:t>
                      </a:r>
                      <a:endParaRPr lang="en-IN" sz="1400" dirty="0">
                        <a:solidFill>
                          <a:schemeClr val="accent2"/>
                        </a:solidFill>
                      </a:endParaRPr>
                    </a:p>
                  </a:txBody>
                  <a:tcPr/>
                </a:tc>
                <a:tc>
                  <a:txBody>
                    <a:bodyPr/>
                    <a:lstStyle/>
                    <a:p>
                      <a:pPr algn="ctr"/>
                      <a:r>
                        <a:rPr lang="en-US" b="0" dirty="0" smtClean="0">
                          <a:solidFill>
                            <a:schemeClr val="accent2"/>
                          </a:solidFill>
                        </a:rPr>
                        <a:t>34000</a:t>
                      </a:r>
                      <a:endParaRPr lang="en-IN" b="0" dirty="0">
                        <a:solidFill>
                          <a:schemeClr val="accent2"/>
                        </a:solidFill>
                      </a:endParaRPr>
                    </a:p>
                  </a:txBody>
                  <a:tcPr/>
                </a:tc>
                <a:tc>
                  <a:txBody>
                    <a:bodyPr/>
                    <a:lstStyle/>
                    <a:p>
                      <a:pPr algn="ctr"/>
                      <a:r>
                        <a:rPr lang="en-US" b="0" dirty="0" smtClean="0">
                          <a:solidFill>
                            <a:schemeClr val="accent2"/>
                          </a:solidFill>
                        </a:rPr>
                        <a:t>22500</a:t>
                      </a:r>
                      <a:endParaRPr lang="en-IN" b="0" dirty="0">
                        <a:solidFill>
                          <a:schemeClr val="accent2"/>
                        </a:solidFill>
                      </a:endParaRPr>
                    </a:p>
                  </a:txBody>
                  <a:tcPr/>
                </a:tc>
                <a:tc>
                  <a:txBody>
                    <a:bodyPr/>
                    <a:lstStyle/>
                    <a:p>
                      <a:pPr algn="ctr"/>
                      <a:r>
                        <a:rPr lang="en-US" b="0" dirty="0" smtClean="0">
                          <a:solidFill>
                            <a:srgbClr val="FF0000"/>
                          </a:solidFill>
                        </a:rPr>
                        <a:t>32000</a:t>
                      </a:r>
                      <a:endParaRPr lang="en-IN" b="0" dirty="0">
                        <a:solidFill>
                          <a:srgbClr val="FF0000"/>
                        </a:solidFill>
                      </a:endParaRPr>
                    </a:p>
                  </a:txBody>
                  <a:tcPr/>
                </a:tc>
                <a:tc>
                  <a:txBody>
                    <a:bodyPr/>
                    <a:lstStyle/>
                    <a:p>
                      <a:pPr algn="ctr"/>
                      <a:r>
                        <a:rPr lang="en-US" b="0" dirty="0" smtClean="0">
                          <a:solidFill>
                            <a:schemeClr val="accent2"/>
                          </a:solidFill>
                        </a:rPr>
                        <a:t>15000</a:t>
                      </a:r>
                      <a:endParaRPr lang="en-IN" b="0" dirty="0">
                        <a:solidFill>
                          <a:schemeClr val="accent2"/>
                        </a:solidFill>
                      </a:endParaRPr>
                    </a:p>
                  </a:txBody>
                  <a:tcPr/>
                </a:tc>
                <a:tc>
                  <a:txBody>
                    <a:bodyPr/>
                    <a:lstStyle/>
                    <a:p>
                      <a:pPr algn="ctr"/>
                      <a:r>
                        <a:rPr lang="en-US" b="0" dirty="0" smtClean="0">
                          <a:solidFill>
                            <a:schemeClr val="accent2"/>
                          </a:solidFill>
                        </a:rPr>
                        <a:t>3700</a:t>
                      </a:r>
                      <a:endParaRPr lang="en-IN" b="0" dirty="0">
                        <a:solidFill>
                          <a:schemeClr val="accent2"/>
                        </a:solidFill>
                      </a:endParaRPr>
                    </a:p>
                  </a:txBody>
                  <a:tcPr/>
                </a:tc>
                <a:tc>
                  <a:txBody>
                    <a:bodyPr/>
                    <a:lstStyle/>
                    <a:p>
                      <a:pPr algn="ctr"/>
                      <a:r>
                        <a:rPr lang="en-US" b="0" dirty="0" smtClean="0">
                          <a:solidFill>
                            <a:schemeClr val="accent2"/>
                          </a:solidFill>
                        </a:rPr>
                        <a:t>107200</a:t>
                      </a:r>
                      <a:endParaRPr lang="en-IN" b="0" dirty="0">
                        <a:solidFill>
                          <a:schemeClr val="accent2"/>
                        </a:solidFill>
                      </a:endParaRPr>
                    </a:p>
                  </a:txBody>
                  <a:tcPr/>
                </a:tc>
              </a:tr>
              <a:tr h="1166027">
                <a:tc>
                  <a:txBody>
                    <a:bodyPr/>
                    <a:lstStyle/>
                    <a:p>
                      <a:r>
                        <a:rPr lang="en-US" sz="1400" dirty="0" smtClean="0">
                          <a:solidFill>
                            <a:schemeClr val="accent2"/>
                          </a:solidFill>
                        </a:rPr>
                        <a:t>Total</a:t>
                      </a:r>
                    </a:p>
                    <a:p>
                      <a:r>
                        <a:rPr lang="en-US" sz="1400" dirty="0" err="1" smtClean="0">
                          <a:solidFill>
                            <a:schemeClr val="accent2"/>
                          </a:solidFill>
                        </a:rPr>
                        <a:t>Measurand</a:t>
                      </a:r>
                      <a:endParaRPr lang="en-IN" sz="1400" dirty="0">
                        <a:solidFill>
                          <a:schemeClr val="accent2"/>
                        </a:solidFill>
                      </a:endParaRPr>
                    </a:p>
                  </a:txBody>
                  <a:tcPr/>
                </a:tc>
                <a:tc>
                  <a:txBody>
                    <a:bodyPr/>
                    <a:lstStyle/>
                    <a:p>
                      <a:pPr algn="ctr"/>
                      <a:r>
                        <a:rPr lang="en-US" b="0" dirty="0" smtClean="0">
                          <a:solidFill>
                            <a:schemeClr val="accent2"/>
                          </a:solidFill>
                        </a:rPr>
                        <a:t>56000</a:t>
                      </a:r>
                      <a:endParaRPr lang="en-IN" b="0" dirty="0">
                        <a:solidFill>
                          <a:schemeClr val="accent2"/>
                        </a:solidFill>
                      </a:endParaRPr>
                    </a:p>
                  </a:txBody>
                  <a:tcPr/>
                </a:tc>
                <a:tc>
                  <a:txBody>
                    <a:bodyPr/>
                    <a:lstStyle/>
                    <a:p>
                      <a:pPr algn="ctr"/>
                      <a:r>
                        <a:rPr lang="en-US" b="0" dirty="0" smtClean="0">
                          <a:solidFill>
                            <a:schemeClr val="accent2"/>
                          </a:solidFill>
                        </a:rPr>
                        <a:t>38500</a:t>
                      </a:r>
                      <a:endParaRPr lang="en-IN" b="0" dirty="0">
                        <a:solidFill>
                          <a:schemeClr val="accent2"/>
                        </a:solidFill>
                      </a:endParaRPr>
                    </a:p>
                  </a:txBody>
                  <a:tcPr/>
                </a:tc>
                <a:tc>
                  <a:txBody>
                    <a:bodyPr/>
                    <a:lstStyle/>
                    <a:p>
                      <a:pPr algn="ctr"/>
                      <a:r>
                        <a:rPr lang="en-US" b="0" dirty="0" smtClean="0">
                          <a:solidFill>
                            <a:srgbClr val="FF0000"/>
                          </a:solidFill>
                        </a:rPr>
                        <a:t>50000</a:t>
                      </a:r>
                      <a:endParaRPr lang="en-IN" b="0" dirty="0">
                        <a:solidFill>
                          <a:srgbClr val="FF0000"/>
                        </a:solidFill>
                      </a:endParaRPr>
                    </a:p>
                  </a:txBody>
                  <a:tcPr/>
                </a:tc>
                <a:tc>
                  <a:txBody>
                    <a:bodyPr/>
                    <a:lstStyle/>
                    <a:p>
                      <a:pPr algn="ctr"/>
                      <a:r>
                        <a:rPr lang="en-US" b="0" dirty="0" smtClean="0">
                          <a:solidFill>
                            <a:schemeClr val="accent2"/>
                          </a:solidFill>
                        </a:rPr>
                        <a:t>26000</a:t>
                      </a:r>
                      <a:endParaRPr lang="en-IN" b="0" dirty="0">
                        <a:solidFill>
                          <a:schemeClr val="accent2"/>
                        </a:solidFill>
                      </a:endParaRPr>
                    </a:p>
                  </a:txBody>
                  <a:tcPr/>
                </a:tc>
                <a:tc>
                  <a:txBody>
                    <a:bodyPr/>
                    <a:lstStyle/>
                    <a:p>
                      <a:pPr algn="ctr"/>
                      <a:r>
                        <a:rPr lang="en-US" b="0" dirty="0" smtClean="0">
                          <a:solidFill>
                            <a:schemeClr val="accent2"/>
                          </a:solidFill>
                        </a:rPr>
                        <a:t>6800</a:t>
                      </a:r>
                      <a:endParaRPr lang="en-IN" b="0" dirty="0">
                        <a:solidFill>
                          <a:schemeClr val="accent2"/>
                        </a:solidFill>
                      </a:endParaRPr>
                    </a:p>
                  </a:txBody>
                  <a:tcPr/>
                </a:tc>
                <a:tc>
                  <a:txBody>
                    <a:bodyPr/>
                    <a:lstStyle/>
                    <a:p>
                      <a:pPr algn="ctr"/>
                      <a:r>
                        <a:rPr lang="en-US" b="0" dirty="0" smtClean="0">
                          <a:solidFill>
                            <a:schemeClr val="accent2"/>
                          </a:solidFill>
                        </a:rPr>
                        <a:t>177300</a:t>
                      </a:r>
                      <a:endParaRPr lang="en-IN" b="0" dirty="0">
                        <a:solidFill>
                          <a:schemeClr val="accent2"/>
                        </a:solidFill>
                      </a:endParaRPr>
                    </a:p>
                  </a:txBody>
                  <a:tcPr/>
                </a:tc>
              </a:tr>
            </a:tbl>
          </a:graphicData>
        </a:graphic>
      </p:graphicFrame>
    </p:spTree>
    <p:extLst>
      <p:ext uri="{BB962C8B-B14F-4D97-AF65-F5344CB8AC3E}">
        <p14:creationId xmlns:p14="http://schemas.microsoft.com/office/powerpoint/2010/main" xmlns="" val="1558045775"/>
      </p:ext>
    </p:extLst>
  </p:cSld>
  <p:clrMapOvr>
    <a:masterClrMapping/>
  </p:clrMapOvr>
  <p:transition spd="med">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Oval 3"/>
          <p:cNvSpPr>
            <a:spLocks noChangeArrowheads="1"/>
          </p:cNvSpPr>
          <p:nvPr/>
        </p:nvSpPr>
        <p:spPr bwMode="auto">
          <a:xfrm>
            <a:off x="2988469" y="1077922"/>
            <a:ext cx="3471863" cy="728663"/>
          </a:xfrm>
          <a:prstGeom prst="ellipse">
            <a:avLst/>
          </a:prstGeom>
          <a:gradFill rotWithShape="0">
            <a:gsLst>
              <a:gs pos="0">
                <a:srgbClr val="FF9933"/>
              </a:gs>
              <a:gs pos="50000">
                <a:srgbClr val="FFFF00"/>
              </a:gs>
              <a:gs pos="100000">
                <a:srgbClr val="FF9933"/>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dirty="0" err="1">
                <a:solidFill>
                  <a:srgbClr val="0070C0"/>
                </a:solidFill>
              </a:rPr>
              <a:t>RLDC,Bangalore</a:t>
            </a:r>
            <a:endParaRPr lang="en-US" dirty="0">
              <a:solidFill>
                <a:srgbClr val="0070C0"/>
              </a:solidFill>
            </a:endParaRPr>
          </a:p>
        </p:txBody>
      </p:sp>
      <p:sp>
        <p:nvSpPr>
          <p:cNvPr id="111620" name="Oval 4"/>
          <p:cNvSpPr>
            <a:spLocks noChangeArrowheads="1"/>
          </p:cNvSpPr>
          <p:nvPr/>
        </p:nvSpPr>
        <p:spPr bwMode="auto">
          <a:xfrm>
            <a:off x="2724150" y="3122613"/>
            <a:ext cx="1433513" cy="661987"/>
          </a:xfrm>
          <a:prstGeom prst="ellipse">
            <a:avLst/>
          </a:prstGeom>
          <a:gradFill rotWithShape="0">
            <a:gsLst>
              <a:gs pos="0">
                <a:srgbClr val="FF0066"/>
              </a:gs>
              <a:gs pos="50000">
                <a:schemeClr val="bg1"/>
              </a:gs>
              <a:gs pos="100000">
                <a:srgbClr val="FF0066"/>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000" dirty="0" err="1"/>
              <a:t>Kalamassery</a:t>
            </a:r>
            <a:endParaRPr lang="en-US" sz="2000" dirty="0"/>
          </a:p>
        </p:txBody>
      </p:sp>
      <p:sp>
        <p:nvSpPr>
          <p:cNvPr id="111621" name="Line 5"/>
          <p:cNvSpPr>
            <a:spLocks noChangeShapeType="1"/>
          </p:cNvSpPr>
          <p:nvPr/>
        </p:nvSpPr>
        <p:spPr bwMode="auto">
          <a:xfrm>
            <a:off x="762000" y="3387725"/>
            <a:ext cx="0" cy="2717800"/>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dirty="0"/>
          </a:p>
        </p:txBody>
      </p:sp>
      <p:sp>
        <p:nvSpPr>
          <p:cNvPr id="111622" name="Line 6"/>
          <p:cNvSpPr>
            <a:spLocks noChangeShapeType="1"/>
          </p:cNvSpPr>
          <p:nvPr/>
        </p:nvSpPr>
        <p:spPr bwMode="auto">
          <a:xfrm>
            <a:off x="1214438" y="2790825"/>
            <a:ext cx="3548062" cy="0"/>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23" name="Line 7"/>
          <p:cNvSpPr>
            <a:spLocks noChangeShapeType="1"/>
          </p:cNvSpPr>
          <p:nvPr/>
        </p:nvSpPr>
        <p:spPr bwMode="auto">
          <a:xfrm>
            <a:off x="1214438" y="2790825"/>
            <a:ext cx="0" cy="398463"/>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24" name="Line 8"/>
          <p:cNvSpPr>
            <a:spLocks noChangeShapeType="1"/>
          </p:cNvSpPr>
          <p:nvPr/>
        </p:nvSpPr>
        <p:spPr bwMode="auto">
          <a:xfrm>
            <a:off x="3478213" y="2790825"/>
            <a:ext cx="0" cy="398463"/>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25" name="Line 9"/>
          <p:cNvSpPr>
            <a:spLocks noChangeShapeType="1"/>
          </p:cNvSpPr>
          <p:nvPr/>
        </p:nvSpPr>
        <p:spPr bwMode="auto">
          <a:xfrm>
            <a:off x="5894388" y="2790825"/>
            <a:ext cx="0" cy="398463"/>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26" name="Line 10"/>
          <p:cNvSpPr>
            <a:spLocks noChangeShapeType="1"/>
          </p:cNvSpPr>
          <p:nvPr/>
        </p:nvSpPr>
        <p:spPr bwMode="auto">
          <a:xfrm>
            <a:off x="8159750" y="2790825"/>
            <a:ext cx="0" cy="398463"/>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27" name="Line 11"/>
          <p:cNvSpPr>
            <a:spLocks noChangeShapeType="1"/>
          </p:cNvSpPr>
          <p:nvPr/>
        </p:nvSpPr>
        <p:spPr bwMode="auto">
          <a:xfrm>
            <a:off x="4762500" y="1795463"/>
            <a:ext cx="0" cy="995362"/>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28" name="Line 12"/>
          <p:cNvSpPr>
            <a:spLocks noChangeShapeType="1"/>
          </p:cNvSpPr>
          <p:nvPr/>
        </p:nvSpPr>
        <p:spPr bwMode="auto">
          <a:xfrm>
            <a:off x="2724150" y="3454400"/>
            <a:ext cx="0" cy="2254250"/>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29" name="Line 13"/>
          <p:cNvSpPr>
            <a:spLocks noChangeShapeType="1"/>
          </p:cNvSpPr>
          <p:nvPr/>
        </p:nvSpPr>
        <p:spPr bwMode="auto">
          <a:xfrm>
            <a:off x="6573838" y="3387725"/>
            <a:ext cx="0" cy="2254250"/>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30" name="Line 14"/>
          <p:cNvSpPr>
            <a:spLocks noChangeShapeType="1"/>
          </p:cNvSpPr>
          <p:nvPr/>
        </p:nvSpPr>
        <p:spPr bwMode="auto">
          <a:xfrm>
            <a:off x="8763000" y="3454400"/>
            <a:ext cx="0" cy="2254250"/>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31" name="Line 15"/>
          <p:cNvSpPr>
            <a:spLocks noChangeShapeType="1"/>
          </p:cNvSpPr>
          <p:nvPr/>
        </p:nvSpPr>
        <p:spPr bwMode="auto">
          <a:xfrm>
            <a:off x="3025775" y="1465263"/>
            <a:ext cx="0" cy="728662"/>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32" name="Line 16"/>
          <p:cNvSpPr>
            <a:spLocks noChangeShapeType="1"/>
          </p:cNvSpPr>
          <p:nvPr/>
        </p:nvSpPr>
        <p:spPr bwMode="auto">
          <a:xfrm>
            <a:off x="6497638" y="1465263"/>
            <a:ext cx="0" cy="728662"/>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633" name="Oval 17"/>
          <p:cNvSpPr>
            <a:spLocks noChangeArrowheads="1"/>
          </p:cNvSpPr>
          <p:nvPr/>
        </p:nvSpPr>
        <p:spPr bwMode="auto">
          <a:xfrm>
            <a:off x="685800" y="3122613"/>
            <a:ext cx="1282700" cy="661987"/>
          </a:xfrm>
          <a:prstGeom prst="ellipse">
            <a:avLst/>
          </a:prstGeom>
          <a:gradFill rotWithShape="0">
            <a:gsLst>
              <a:gs pos="0">
                <a:srgbClr val="FF0066"/>
              </a:gs>
              <a:gs pos="50000">
                <a:schemeClr val="bg1"/>
              </a:gs>
              <a:gs pos="100000">
                <a:srgbClr val="FF0066"/>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000" dirty="0"/>
              <a:t>Hyderabad</a:t>
            </a:r>
          </a:p>
        </p:txBody>
      </p:sp>
      <p:sp>
        <p:nvSpPr>
          <p:cNvPr id="111634" name="Oval 18"/>
          <p:cNvSpPr>
            <a:spLocks noChangeArrowheads="1"/>
          </p:cNvSpPr>
          <p:nvPr/>
        </p:nvSpPr>
        <p:spPr bwMode="auto">
          <a:xfrm>
            <a:off x="7480300" y="3189288"/>
            <a:ext cx="1282700" cy="661987"/>
          </a:xfrm>
          <a:prstGeom prst="ellipse">
            <a:avLst/>
          </a:prstGeom>
          <a:gradFill rotWithShape="0">
            <a:gsLst>
              <a:gs pos="0">
                <a:srgbClr val="FF0066"/>
              </a:gs>
              <a:gs pos="50000">
                <a:schemeClr val="bg1"/>
              </a:gs>
              <a:gs pos="100000">
                <a:srgbClr val="FF0066"/>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000" dirty="0"/>
              <a:t>Bangalore</a:t>
            </a:r>
          </a:p>
        </p:txBody>
      </p:sp>
      <p:sp>
        <p:nvSpPr>
          <p:cNvPr id="111635" name="Oval 19"/>
          <p:cNvSpPr>
            <a:spLocks noChangeArrowheads="1"/>
          </p:cNvSpPr>
          <p:nvPr/>
        </p:nvSpPr>
        <p:spPr bwMode="auto">
          <a:xfrm>
            <a:off x="5291138" y="3122613"/>
            <a:ext cx="1282700" cy="661987"/>
          </a:xfrm>
          <a:prstGeom prst="ellipse">
            <a:avLst/>
          </a:prstGeom>
          <a:gradFill rotWithShape="0">
            <a:gsLst>
              <a:gs pos="0">
                <a:srgbClr val="FF0066"/>
              </a:gs>
              <a:gs pos="50000">
                <a:schemeClr val="bg1"/>
              </a:gs>
              <a:gs pos="100000">
                <a:srgbClr val="FF0066"/>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000" dirty="0"/>
              <a:t>Chennai</a:t>
            </a:r>
          </a:p>
        </p:txBody>
      </p:sp>
      <p:sp>
        <p:nvSpPr>
          <p:cNvPr id="111636" name="Oval 20"/>
          <p:cNvSpPr>
            <a:spLocks noChangeArrowheads="1"/>
          </p:cNvSpPr>
          <p:nvPr/>
        </p:nvSpPr>
        <p:spPr bwMode="auto">
          <a:xfrm>
            <a:off x="762000" y="5111750"/>
            <a:ext cx="1282700" cy="265113"/>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dirty="0" err="1"/>
              <a:t>Cuddapah</a:t>
            </a:r>
            <a:endParaRPr lang="en-US" sz="1800" dirty="0"/>
          </a:p>
        </p:txBody>
      </p:sp>
      <p:sp>
        <p:nvSpPr>
          <p:cNvPr id="111637" name="Oval 21"/>
          <p:cNvSpPr>
            <a:spLocks noChangeArrowheads="1"/>
          </p:cNvSpPr>
          <p:nvPr/>
        </p:nvSpPr>
        <p:spPr bwMode="auto">
          <a:xfrm>
            <a:off x="762000" y="5508625"/>
            <a:ext cx="1282700" cy="265113"/>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dirty="0"/>
              <a:t>Warangal</a:t>
            </a:r>
          </a:p>
        </p:txBody>
      </p:sp>
      <p:sp>
        <p:nvSpPr>
          <p:cNvPr id="111638" name="Oval 22"/>
          <p:cNvSpPr>
            <a:spLocks noChangeArrowheads="1"/>
          </p:cNvSpPr>
          <p:nvPr/>
        </p:nvSpPr>
        <p:spPr bwMode="auto">
          <a:xfrm>
            <a:off x="762000" y="5907088"/>
            <a:ext cx="1282700" cy="265112"/>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a:t>Vijayawada</a:t>
            </a:r>
          </a:p>
        </p:txBody>
      </p:sp>
      <p:sp>
        <p:nvSpPr>
          <p:cNvPr id="111639" name="Oval 23"/>
          <p:cNvSpPr>
            <a:spLocks noChangeArrowheads="1"/>
          </p:cNvSpPr>
          <p:nvPr/>
        </p:nvSpPr>
        <p:spPr bwMode="auto">
          <a:xfrm>
            <a:off x="2724150" y="4779963"/>
            <a:ext cx="1282700" cy="265112"/>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a:t>Kalam’erry</a:t>
            </a:r>
          </a:p>
        </p:txBody>
      </p:sp>
      <p:sp>
        <p:nvSpPr>
          <p:cNvPr id="111640" name="Oval 24"/>
          <p:cNvSpPr>
            <a:spLocks noChangeArrowheads="1"/>
          </p:cNvSpPr>
          <p:nvPr/>
        </p:nvSpPr>
        <p:spPr bwMode="auto">
          <a:xfrm>
            <a:off x="2724150" y="5111750"/>
            <a:ext cx="1282700" cy="265113"/>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a:t>Kannur</a:t>
            </a:r>
          </a:p>
        </p:txBody>
      </p:sp>
      <p:sp>
        <p:nvSpPr>
          <p:cNvPr id="111641" name="Oval 25"/>
          <p:cNvSpPr>
            <a:spLocks noChangeArrowheads="1"/>
          </p:cNvSpPr>
          <p:nvPr/>
        </p:nvSpPr>
        <p:spPr bwMode="auto">
          <a:xfrm>
            <a:off x="2724150" y="5508625"/>
            <a:ext cx="1282700" cy="265113"/>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a:t>Trivandrum</a:t>
            </a:r>
          </a:p>
        </p:txBody>
      </p:sp>
      <p:sp>
        <p:nvSpPr>
          <p:cNvPr id="111642" name="Oval 26"/>
          <p:cNvSpPr>
            <a:spLocks noChangeArrowheads="1"/>
          </p:cNvSpPr>
          <p:nvPr/>
        </p:nvSpPr>
        <p:spPr bwMode="auto">
          <a:xfrm>
            <a:off x="5291138" y="4779963"/>
            <a:ext cx="1282700" cy="265112"/>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a:t>Chennai</a:t>
            </a:r>
          </a:p>
        </p:txBody>
      </p:sp>
      <p:sp>
        <p:nvSpPr>
          <p:cNvPr id="111643" name="Oval 27"/>
          <p:cNvSpPr>
            <a:spLocks noChangeArrowheads="1"/>
          </p:cNvSpPr>
          <p:nvPr/>
        </p:nvSpPr>
        <p:spPr bwMode="auto">
          <a:xfrm>
            <a:off x="5291138" y="5111750"/>
            <a:ext cx="1282700" cy="265113"/>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dirty="0"/>
              <a:t>Erode</a:t>
            </a:r>
          </a:p>
        </p:txBody>
      </p:sp>
      <p:sp>
        <p:nvSpPr>
          <p:cNvPr id="111644" name="Oval 28"/>
          <p:cNvSpPr>
            <a:spLocks noChangeArrowheads="1"/>
          </p:cNvSpPr>
          <p:nvPr/>
        </p:nvSpPr>
        <p:spPr bwMode="auto">
          <a:xfrm>
            <a:off x="5291138" y="5508625"/>
            <a:ext cx="1282700" cy="265113"/>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a:t>Madurai</a:t>
            </a:r>
          </a:p>
        </p:txBody>
      </p:sp>
      <p:sp>
        <p:nvSpPr>
          <p:cNvPr id="111645" name="Oval 29"/>
          <p:cNvSpPr>
            <a:spLocks noChangeArrowheads="1"/>
          </p:cNvSpPr>
          <p:nvPr/>
        </p:nvSpPr>
        <p:spPr bwMode="auto">
          <a:xfrm>
            <a:off x="7480300" y="4648200"/>
            <a:ext cx="1282700" cy="396875"/>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a:t>Bangalore</a:t>
            </a:r>
          </a:p>
        </p:txBody>
      </p:sp>
      <p:sp>
        <p:nvSpPr>
          <p:cNvPr id="111646" name="Oval 30"/>
          <p:cNvSpPr>
            <a:spLocks noChangeArrowheads="1"/>
          </p:cNvSpPr>
          <p:nvPr/>
        </p:nvSpPr>
        <p:spPr bwMode="auto">
          <a:xfrm>
            <a:off x="7467600" y="5029200"/>
            <a:ext cx="1295400" cy="347663"/>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lang="en-US" sz="1800"/>
          </a:p>
          <a:p>
            <a:pPr algn="ctr"/>
            <a:r>
              <a:rPr lang="en-US" sz="1800"/>
              <a:t>Davangere</a:t>
            </a:r>
          </a:p>
          <a:p>
            <a:pPr algn="ctr"/>
            <a:endParaRPr lang="en-US" sz="1800"/>
          </a:p>
        </p:txBody>
      </p:sp>
      <p:sp>
        <p:nvSpPr>
          <p:cNvPr id="111647" name="Oval 31"/>
          <p:cNvSpPr>
            <a:spLocks noChangeArrowheads="1"/>
          </p:cNvSpPr>
          <p:nvPr/>
        </p:nvSpPr>
        <p:spPr bwMode="auto">
          <a:xfrm>
            <a:off x="7480300" y="5508625"/>
            <a:ext cx="1282700" cy="265113"/>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a:t>Lingasugur</a:t>
            </a:r>
          </a:p>
        </p:txBody>
      </p:sp>
      <p:sp>
        <p:nvSpPr>
          <p:cNvPr id="111648" name="Oval 32"/>
          <p:cNvSpPr>
            <a:spLocks noChangeArrowheads="1"/>
          </p:cNvSpPr>
          <p:nvPr/>
        </p:nvSpPr>
        <p:spPr bwMode="auto">
          <a:xfrm>
            <a:off x="1592263" y="2060575"/>
            <a:ext cx="1433512" cy="331788"/>
          </a:xfrm>
          <a:prstGeom prst="ellipse">
            <a:avLst/>
          </a:prstGeom>
          <a:gradFill rotWithShape="0">
            <a:gsLst>
              <a:gs pos="0">
                <a:schemeClr val="accent1"/>
              </a:gs>
              <a:gs pos="50000">
                <a:schemeClr val="bg1"/>
              </a:gs>
              <a:gs pos="100000">
                <a:schemeClr val="accent1"/>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000" dirty="0">
                <a:solidFill>
                  <a:srgbClr val="0070C0"/>
                </a:solidFill>
              </a:rPr>
              <a:t>CPCC</a:t>
            </a:r>
          </a:p>
        </p:txBody>
      </p:sp>
      <p:sp>
        <p:nvSpPr>
          <p:cNvPr id="111649" name="Oval 33"/>
          <p:cNvSpPr>
            <a:spLocks noChangeArrowheads="1"/>
          </p:cNvSpPr>
          <p:nvPr/>
        </p:nvSpPr>
        <p:spPr bwMode="auto">
          <a:xfrm>
            <a:off x="6423025" y="1995488"/>
            <a:ext cx="1584325" cy="396875"/>
          </a:xfrm>
          <a:prstGeom prst="ellipse">
            <a:avLst/>
          </a:prstGeom>
          <a:gradFill rotWithShape="0">
            <a:gsLst>
              <a:gs pos="0">
                <a:schemeClr val="accent1"/>
              </a:gs>
              <a:gs pos="50000">
                <a:schemeClr val="bg1"/>
              </a:gs>
              <a:gs pos="100000">
                <a:schemeClr val="accent1"/>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000" dirty="0">
                <a:solidFill>
                  <a:srgbClr val="0070C0"/>
                </a:solidFill>
              </a:rPr>
              <a:t>SCC, </a:t>
            </a:r>
            <a:r>
              <a:rPr lang="en-US" sz="2000" dirty="0" err="1">
                <a:solidFill>
                  <a:srgbClr val="0070C0"/>
                </a:solidFill>
              </a:rPr>
              <a:t>Pondy</a:t>
            </a:r>
            <a:endParaRPr lang="en-US" sz="2000" dirty="0">
              <a:solidFill>
                <a:srgbClr val="0070C0"/>
              </a:solidFill>
            </a:endParaRPr>
          </a:p>
        </p:txBody>
      </p:sp>
      <p:sp>
        <p:nvSpPr>
          <p:cNvPr id="111650" name="Oval 34"/>
          <p:cNvSpPr>
            <a:spLocks noChangeArrowheads="1"/>
          </p:cNvSpPr>
          <p:nvPr/>
        </p:nvSpPr>
        <p:spPr bwMode="auto">
          <a:xfrm>
            <a:off x="762000" y="4713288"/>
            <a:ext cx="1282700" cy="265112"/>
          </a:xfrm>
          <a:prstGeom prst="ellipse">
            <a:avLst/>
          </a:prstGeom>
          <a:gradFill rotWithShape="0">
            <a:gsLst>
              <a:gs pos="0">
                <a:srgbClr val="FF6600"/>
              </a:gs>
              <a:gs pos="50000">
                <a:srgbClr val="FF9933"/>
              </a:gs>
              <a:gs pos="100000">
                <a:srgbClr val="FF6600"/>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1800" dirty="0"/>
              <a:t>Hyderabad</a:t>
            </a:r>
          </a:p>
        </p:txBody>
      </p:sp>
      <p:sp>
        <p:nvSpPr>
          <p:cNvPr id="111724" name="Line 108"/>
          <p:cNvSpPr>
            <a:spLocks noChangeShapeType="1"/>
          </p:cNvSpPr>
          <p:nvPr/>
        </p:nvSpPr>
        <p:spPr bwMode="auto">
          <a:xfrm>
            <a:off x="4611688" y="2790825"/>
            <a:ext cx="1282700" cy="0"/>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725" name="Line 109"/>
          <p:cNvSpPr>
            <a:spLocks noChangeShapeType="1"/>
          </p:cNvSpPr>
          <p:nvPr/>
        </p:nvSpPr>
        <p:spPr bwMode="auto">
          <a:xfrm>
            <a:off x="5818188" y="2790825"/>
            <a:ext cx="2341562" cy="0"/>
          </a:xfrm>
          <a:prstGeom prst="line">
            <a:avLst/>
          </a:prstGeom>
          <a:ln>
            <a:headEnd/>
            <a:tailEnd/>
          </a:ln>
          <a:extLst/>
        </p:spPr>
        <p:style>
          <a:lnRef idx="3">
            <a:schemeClr val="accent2"/>
          </a:lnRef>
          <a:fillRef idx="0">
            <a:schemeClr val="accent2"/>
          </a:fillRef>
          <a:effectRef idx="2">
            <a:schemeClr val="accent2"/>
          </a:effectRef>
          <a:fontRef idx="minor">
            <a:schemeClr val="tx1"/>
          </a:fontRef>
        </p:style>
        <p:txBody>
          <a:bodyPr/>
          <a:lstStyle/>
          <a:p>
            <a:endParaRPr lang="en-IN"/>
          </a:p>
        </p:txBody>
      </p:sp>
      <p:sp>
        <p:nvSpPr>
          <p:cNvPr id="111726" name="Text Box 110"/>
          <p:cNvSpPr txBox="1">
            <a:spLocks noChangeArrowheads="1"/>
          </p:cNvSpPr>
          <p:nvPr/>
        </p:nvSpPr>
        <p:spPr bwMode="auto">
          <a:xfrm>
            <a:off x="527125" y="179385"/>
            <a:ext cx="8235875"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r>
              <a:rPr lang="en-US" b="1" u="sng" dirty="0">
                <a:solidFill>
                  <a:srgbClr val="0070C0"/>
                </a:solidFill>
              </a:rPr>
              <a:t>Hierarchy of The ULDC Scheme in Southern Region</a:t>
            </a:r>
          </a:p>
        </p:txBody>
      </p:sp>
      <p:sp>
        <p:nvSpPr>
          <p:cNvPr id="111727" name="Text Box 111"/>
          <p:cNvSpPr txBox="1">
            <a:spLocks noChangeArrowheads="1"/>
          </p:cNvSpPr>
          <p:nvPr/>
        </p:nvSpPr>
        <p:spPr bwMode="auto">
          <a:xfrm>
            <a:off x="762000" y="3886200"/>
            <a:ext cx="13541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b="1">
                <a:solidFill>
                  <a:srgbClr val="FF3300"/>
                </a:solidFill>
              </a:rPr>
              <a:t>  Andhra</a:t>
            </a:r>
          </a:p>
        </p:txBody>
      </p:sp>
      <p:sp>
        <p:nvSpPr>
          <p:cNvPr id="111728" name="Rectangle 112"/>
          <p:cNvSpPr>
            <a:spLocks noChangeArrowheads="1"/>
          </p:cNvSpPr>
          <p:nvPr/>
        </p:nvSpPr>
        <p:spPr bwMode="auto">
          <a:xfrm>
            <a:off x="2667000" y="3886200"/>
            <a:ext cx="13081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b="1">
                <a:solidFill>
                  <a:srgbClr val="FF3300"/>
                </a:solidFill>
              </a:rPr>
              <a:t>   Kerala</a:t>
            </a:r>
          </a:p>
        </p:txBody>
      </p:sp>
      <p:sp>
        <p:nvSpPr>
          <p:cNvPr id="111729" name="Rectangle 113"/>
          <p:cNvSpPr>
            <a:spLocks noChangeArrowheads="1"/>
          </p:cNvSpPr>
          <p:nvPr/>
        </p:nvSpPr>
        <p:spPr bwMode="auto">
          <a:xfrm>
            <a:off x="4611688" y="3889370"/>
            <a:ext cx="1871830"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b="1" dirty="0" err="1">
                <a:solidFill>
                  <a:srgbClr val="FF3300"/>
                </a:solidFill>
              </a:rPr>
              <a:t>Tamilnadu</a:t>
            </a:r>
            <a:endParaRPr lang="en-US" b="1" dirty="0">
              <a:solidFill>
                <a:srgbClr val="FF3300"/>
              </a:solidFill>
            </a:endParaRPr>
          </a:p>
        </p:txBody>
      </p:sp>
      <p:sp>
        <p:nvSpPr>
          <p:cNvPr id="111730" name="Rectangle 114"/>
          <p:cNvSpPr>
            <a:spLocks noChangeArrowheads="1"/>
          </p:cNvSpPr>
          <p:nvPr/>
        </p:nvSpPr>
        <p:spPr bwMode="auto">
          <a:xfrm>
            <a:off x="6981947" y="3899647"/>
            <a:ext cx="1764254"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b="1" dirty="0">
                <a:solidFill>
                  <a:srgbClr val="FF3300"/>
                </a:solidFill>
              </a:rPr>
              <a:t>Karnataka</a:t>
            </a:r>
          </a:p>
        </p:txBody>
      </p:sp>
    </p:spTree>
    <p:extLst>
      <p:ext uri="{BB962C8B-B14F-4D97-AF65-F5344CB8AC3E}">
        <p14:creationId xmlns:p14="http://schemas.microsoft.com/office/powerpoint/2010/main" xmlns="" val="411203119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a:xfrm>
            <a:off x="1823196" y="0"/>
            <a:ext cx="6040644" cy="828339"/>
          </a:xfrm>
        </p:spPr>
        <p:txBody>
          <a:bodyPr/>
          <a:lstStyle/>
          <a:p>
            <a:pPr algn="ctr"/>
            <a:r>
              <a:rPr lang="en-US" u="sng" dirty="0" smtClean="0">
                <a:solidFill>
                  <a:srgbClr val="0070C0"/>
                </a:solidFill>
                <a:cs typeface="Times New Roman" pitchFamily="18" charset="0"/>
              </a:rPr>
              <a:t>ULDC PROJECT </a:t>
            </a:r>
            <a:r>
              <a:rPr lang="en-US" u="sng" dirty="0">
                <a:solidFill>
                  <a:srgbClr val="0070C0"/>
                </a:solidFill>
                <a:cs typeface="Times New Roman" pitchFamily="18" charset="0"/>
              </a:rPr>
              <a:t>Highlights</a:t>
            </a:r>
          </a:p>
        </p:txBody>
      </p:sp>
      <p:sp>
        <p:nvSpPr>
          <p:cNvPr id="327683" name="Rectangle 3"/>
          <p:cNvSpPr>
            <a:spLocks noGrp="1" noChangeArrowheads="1"/>
          </p:cNvSpPr>
          <p:nvPr>
            <p:ph type="body" idx="1"/>
          </p:nvPr>
        </p:nvSpPr>
        <p:spPr>
          <a:xfrm>
            <a:off x="361950" y="1268760"/>
            <a:ext cx="8782050" cy="5039965"/>
          </a:xfrm>
        </p:spPr>
        <p:txBody>
          <a:bodyPr>
            <a:normAutofit/>
          </a:bodyPr>
          <a:lstStyle/>
          <a:p>
            <a:pPr marL="457200" indent="-457200">
              <a:lnSpc>
                <a:spcPct val="90000"/>
              </a:lnSpc>
              <a:buFont typeface="Arial" pitchFamily="34" charset="0"/>
              <a:buChar char="•"/>
            </a:pPr>
            <a:r>
              <a:rPr lang="en-US" sz="2800" dirty="0">
                <a:solidFill>
                  <a:schemeClr val="accent2"/>
                </a:solidFill>
                <a:cs typeface="Times New Roman" pitchFamily="18" charset="0"/>
              </a:rPr>
              <a:t>MOU signed with each constituent of SR</a:t>
            </a:r>
          </a:p>
          <a:p>
            <a:pPr marL="800100" lvl="1" indent="-342900">
              <a:lnSpc>
                <a:spcPct val="90000"/>
              </a:lnSpc>
              <a:buFont typeface="Arial" pitchFamily="34" charset="0"/>
              <a:buChar char="•"/>
            </a:pPr>
            <a:r>
              <a:rPr lang="en-US" sz="2400" dirty="0">
                <a:solidFill>
                  <a:schemeClr val="accent2"/>
                </a:solidFill>
                <a:cs typeface="Times New Roman" pitchFamily="18" charset="0"/>
              </a:rPr>
              <a:t>Last quarter </a:t>
            </a:r>
            <a:r>
              <a:rPr lang="en-US" sz="2400" dirty="0" smtClean="0">
                <a:solidFill>
                  <a:schemeClr val="accent2"/>
                </a:solidFill>
                <a:cs typeface="Times New Roman" pitchFamily="18" charset="0"/>
              </a:rPr>
              <a:t>1992</a:t>
            </a:r>
          </a:p>
          <a:p>
            <a:pPr marL="800100" lvl="1" indent="-342900">
              <a:lnSpc>
                <a:spcPct val="90000"/>
              </a:lnSpc>
              <a:buFont typeface="Arial" pitchFamily="34" charset="0"/>
              <a:buChar char="•"/>
            </a:pPr>
            <a:endParaRPr lang="en-US" sz="2400" dirty="0">
              <a:solidFill>
                <a:schemeClr val="accent2"/>
              </a:solidFill>
              <a:cs typeface="Times New Roman" pitchFamily="18" charset="0"/>
            </a:endParaRPr>
          </a:p>
          <a:p>
            <a:pPr marL="457200" indent="-457200">
              <a:lnSpc>
                <a:spcPct val="90000"/>
              </a:lnSpc>
              <a:buFont typeface="Arial" pitchFamily="34" charset="0"/>
              <a:buChar char="•"/>
            </a:pPr>
            <a:r>
              <a:rPr lang="en-US" sz="2800" dirty="0" smtClean="0">
                <a:solidFill>
                  <a:schemeClr val="accent2"/>
                </a:solidFill>
              </a:rPr>
              <a:t>Awarded in JAN 1998</a:t>
            </a:r>
          </a:p>
          <a:p>
            <a:pPr marL="457200" indent="-457200">
              <a:lnSpc>
                <a:spcPct val="90000"/>
              </a:lnSpc>
              <a:buFont typeface="Arial" pitchFamily="34" charset="0"/>
              <a:buChar char="•"/>
            </a:pPr>
            <a:endParaRPr lang="en-US" sz="2800" dirty="0">
              <a:solidFill>
                <a:schemeClr val="accent2"/>
              </a:solidFill>
            </a:endParaRPr>
          </a:p>
          <a:p>
            <a:pPr marL="457200" indent="-457200">
              <a:lnSpc>
                <a:spcPct val="90000"/>
              </a:lnSpc>
              <a:buFont typeface="Arial" pitchFamily="34" charset="0"/>
              <a:buChar char="•"/>
            </a:pPr>
            <a:r>
              <a:rPr lang="en-US" sz="2800" dirty="0" smtClean="0">
                <a:solidFill>
                  <a:schemeClr val="accent2"/>
                </a:solidFill>
              </a:rPr>
              <a:t>Completed on schedule:- </a:t>
            </a:r>
            <a:r>
              <a:rPr lang="en-US" sz="2800" dirty="0">
                <a:solidFill>
                  <a:schemeClr val="accent2"/>
                </a:solidFill>
              </a:rPr>
              <a:t>JAN </a:t>
            </a:r>
            <a:r>
              <a:rPr lang="en-US" sz="2800" dirty="0" smtClean="0">
                <a:solidFill>
                  <a:schemeClr val="accent2"/>
                </a:solidFill>
              </a:rPr>
              <a:t>2002</a:t>
            </a:r>
          </a:p>
          <a:p>
            <a:pPr marL="457200" indent="-457200">
              <a:lnSpc>
                <a:spcPct val="90000"/>
              </a:lnSpc>
              <a:buFont typeface="Arial" pitchFamily="34" charset="0"/>
              <a:buChar char="•"/>
            </a:pPr>
            <a:endParaRPr lang="en-US" sz="2800" dirty="0">
              <a:solidFill>
                <a:schemeClr val="accent2"/>
              </a:solidFill>
            </a:endParaRPr>
          </a:p>
          <a:p>
            <a:pPr marL="457200" indent="-457200">
              <a:lnSpc>
                <a:spcPct val="90000"/>
              </a:lnSpc>
              <a:buFont typeface="Arial" pitchFamily="34" charset="0"/>
              <a:buChar char="•"/>
            </a:pPr>
            <a:r>
              <a:rPr lang="en-US" sz="2800" dirty="0" smtClean="0">
                <a:solidFill>
                  <a:schemeClr val="accent2"/>
                </a:solidFill>
              </a:rPr>
              <a:t>Awarded AMC for maintenance of SCADA/EMS systems for 3 years starting JAN 2007</a:t>
            </a:r>
          </a:p>
          <a:p>
            <a:pPr marL="457200" indent="-457200">
              <a:lnSpc>
                <a:spcPct val="90000"/>
              </a:lnSpc>
              <a:buFont typeface="Arial" pitchFamily="34" charset="0"/>
              <a:buChar char="•"/>
            </a:pPr>
            <a:endParaRPr lang="en-US" sz="2800" dirty="0" smtClean="0">
              <a:solidFill>
                <a:schemeClr val="accent2"/>
              </a:solidFill>
            </a:endParaRPr>
          </a:p>
          <a:p>
            <a:pPr marL="457200" indent="-457200">
              <a:lnSpc>
                <a:spcPct val="90000"/>
              </a:lnSpc>
              <a:buFont typeface="Arial" pitchFamily="34" charset="0"/>
              <a:buChar char="•"/>
            </a:pPr>
            <a:r>
              <a:rPr lang="en-US" sz="2800" dirty="0" smtClean="0">
                <a:solidFill>
                  <a:schemeClr val="accent2"/>
                </a:solidFill>
              </a:rPr>
              <a:t>Extension of AMC by 2 years starting JAN 2010</a:t>
            </a:r>
          </a:p>
          <a:p>
            <a:pPr marL="0" indent="0">
              <a:lnSpc>
                <a:spcPct val="90000"/>
              </a:lnSpc>
              <a:buNone/>
            </a:pPr>
            <a:endParaRPr lang="en-US" sz="2800" dirty="0"/>
          </a:p>
        </p:txBody>
      </p:sp>
    </p:spTree>
    <p:extLst>
      <p:ext uri="{BB962C8B-B14F-4D97-AF65-F5344CB8AC3E}">
        <p14:creationId xmlns:p14="http://schemas.microsoft.com/office/powerpoint/2010/main" xmlns="" val="2127122267"/>
      </p:ext>
    </p:extLst>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 Box 2"/>
          <p:cNvSpPr txBox="1">
            <a:spLocks noChangeArrowheads="1"/>
          </p:cNvSpPr>
          <p:nvPr/>
        </p:nvSpPr>
        <p:spPr bwMode="auto">
          <a:xfrm>
            <a:off x="1597786" y="23806"/>
            <a:ext cx="6936614" cy="13973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a:r>
              <a:rPr lang="en-US" sz="3200" b="1" u="sng" dirty="0" smtClean="0">
                <a:solidFill>
                  <a:srgbClr val="0070C0"/>
                </a:solidFill>
              </a:rPr>
              <a:t>ULDC PACKAGES IN SR LDCs </a:t>
            </a:r>
            <a:endParaRPr lang="en-US" sz="3200" b="1" u="sng" dirty="0">
              <a:solidFill>
                <a:srgbClr val="0070C0"/>
              </a:solidFill>
            </a:endParaRPr>
          </a:p>
          <a:p>
            <a:pPr algn="ctr"/>
            <a:endParaRPr lang="en-US" b="1" dirty="0">
              <a:solidFill>
                <a:srgbClr val="0070C0"/>
              </a:solidFill>
            </a:endParaRPr>
          </a:p>
        </p:txBody>
      </p:sp>
      <p:sp>
        <p:nvSpPr>
          <p:cNvPr id="121932" name="AutoShape 76"/>
          <p:cNvSpPr>
            <a:spLocks noChangeArrowheads="1"/>
          </p:cNvSpPr>
          <p:nvPr/>
        </p:nvSpPr>
        <p:spPr bwMode="auto">
          <a:xfrm rot="10800000">
            <a:off x="4540250" y="3657600"/>
            <a:ext cx="3994150" cy="12954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0">
            <a:gsLst>
              <a:gs pos="0">
                <a:srgbClr val="0000FF"/>
              </a:gs>
              <a:gs pos="100000">
                <a:schemeClr val="bg1"/>
              </a:gs>
            </a:gsLst>
            <a:lin ang="54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121933" name="AutoShape 77"/>
          <p:cNvSpPr>
            <a:spLocks noChangeArrowheads="1"/>
          </p:cNvSpPr>
          <p:nvPr/>
        </p:nvSpPr>
        <p:spPr bwMode="auto">
          <a:xfrm rot="10800000">
            <a:off x="4540250" y="4762500"/>
            <a:ext cx="4146550" cy="11811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0">
            <a:gsLst>
              <a:gs pos="0">
                <a:srgbClr val="009900"/>
              </a:gs>
              <a:gs pos="100000">
                <a:schemeClr val="bg1"/>
              </a:gs>
            </a:gsLst>
            <a:lin ang="54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121934" name="AutoShape 78"/>
          <p:cNvSpPr>
            <a:spLocks noChangeArrowheads="1"/>
          </p:cNvSpPr>
          <p:nvPr/>
        </p:nvSpPr>
        <p:spPr bwMode="auto">
          <a:xfrm rot="10800000">
            <a:off x="4616450" y="2171700"/>
            <a:ext cx="3994150" cy="11811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0">
            <a:gsLst>
              <a:gs pos="0">
                <a:srgbClr val="FF0066"/>
              </a:gs>
              <a:gs pos="100000">
                <a:schemeClr val="bg1"/>
              </a:gs>
            </a:gsLst>
            <a:lin ang="54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121935" name="AutoShape 79"/>
          <p:cNvSpPr>
            <a:spLocks noChangeArrowheads="1"/>
          </p:cNvSpPr>
          <p:nvPr/>
        </p:nvSpPr>
        <p:spPr bwMode="auto">
          <a:xfrm>
            <a:off x="1371600" y="1600200"/>
            <a:ext cx="7162800" cy="609600"/>
          </a:xfrm>
          <a:prstGeom prst="roundRect">
            <a:avLst>
              <a:gd name="adj" fmla="val 16667"/>
            </a:avLst>
          </a:prstGeom>
          <a:gradFill rotWithShape="0">
            <a:gsLst>
              <a:gs pos="0">
                <a:schemeClr val="tx1"/>
              </a:gs>
              <a:gs pos="100000">
                <a:srgbClr val="FF0066"/>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dirty="0" smtClean="0">
                <a:solidFill>
                  <a:srgbClr val="0070C0"/>
                </a:solidFill>
              </a:rPr>
              <a:t>Regional LDC                                EMS/SCADA + DTS + PDS</a:t>
            </a:r>
            <a:endParaRPr lang="en-US" sz="2000" dirty="0">
              <a:solidFill>
                <a:srgbClr val="0070C0"/>
              </a:solidFill>
            </a:endParaRPr>
          </a:p>
        </p:txBody>
      </p:sp>
      <p:sp>
        <p:nvSpPr>
          <p:cNvPr id="121936" name="AutoShape 80"/>
          <p:cNvSpPr>
            <a:spLocks noChangeArrowheads="1"/>
          </p:cNvSpPr>
          <p:nvPr/>
        </p:nvSpPr>
        <p:spPr bwMode="auto">
          <a:xfrm>
            <a:off x="1447800" y="3048000"/>
            <a:ext cx="7162800" cy="609600"/>
          </a:xfrm>
          <a:prstGeom prst="roundRect">
            <a:avLst>
              <a:gd name="adj" fmla="val 16667"/>
            </a:avLst>
          </a:prstGeom>
          <a:gradFill rotWithShape="0">
            <a:gsLst>
              <a:gs pos="0">
                <a:schemeClr val="tx1"/>
              </a:gs>
              <a:gs pos="100000">
                <a:srgbClr val="3366FF"/>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dirty="0">
                <a:solidFill>
                  <a:srgbClr val="0070C0"/>
                </a:solidFill>
              </a:rPr>
              <a:t>State LDC                                                   EMS/SCADA</a:t>
            </a:r>
          </a:p>
        </p:txBody>
      </p:sp>
      <p:sp>
        <p:nvSpPr>
          <p:cNvPr id="121937" name="AutoShape 81"/>
          <p:cNvSpPr>
            <a:spLocks noChangeArrowheads="1"/>
          </p:cNvSpPr>
          <p:nvPr/>
        </p:nvSpPr>
        <p:spPr bwMode="auto">
          <a:xfrm>
            <a:off x="1371600" y="4343400"/>
            <a:ext cx="7239000" cy="609600"/>
          </a:xfrm>
          <a:prstGeom prst="roundRect">
            <a:avLst>
              <a:gd name="adj" fmla="val 16667"/>
            </a:avLst>
          </a:prstGeom>
          <a:gradFill rotWithShape="0">
            <a:gsLst>
              <a:gs pos="0">
                <a:schemeClr val="tx1"/>
              </a:gs>
              <a:gs pos="50000">
                <a:srgbClr val="009900"/>
              </a:gs>
              <a:gs pos="100000">
                <a:schemeClr val="tx1"/>
              </a:gs>
            </a:gsLst>
            <a:lin ang="5400000" scaled="1"/>
          </a:gra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dirty="0">
                <a:solidFill>
                  <a:srgbClr val="0070C0"/>
                </a:solidFill>
              </a:rPr>
              <a:t>Sub-LDC                                                          SCADA</a:t>
            </a:r>
          </a:p>
        </p:txBody>
      </p:sp>
      <p:sp>
        <p:nvSpPr>
          <p:cNvPr id="121938" name="AutoShape 82"/>
          <p:cNvSpPr>
            <a:spLocks noChangeArrowheads="1"/>
          </p:cNvSpPr>
          <p:nvPr/>
        </p:nvSpPr>
        <p:spPr bwMode="auto">
          <a:xfrm>
            <a:off x="1447800" y="5638800"/>
            <a:ext cx="2932113" cy="457200"/>
          </a:xfrm>
          <a:prstGeom prst="roundRect">
            <a:avLst>
              <a:gd name="adj" fmla="val 16667"/>
            </a:avLst>
          </a:prstGeom>
          <a:gradFill rotWithShape="0">
            <a:gsLst>
              <a:gs pos="0">
                <a:srgbClr val="FFFF00"/>
              </a:gs>
              <a:gs pos="100000">
                <a:schemeClr val="tx1"/>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dirty="0"/>
              <a:t>Remote </a:t>
            </a:r>
            <a:r>
              <a:rPr lang="en-US" sz="2000" dirty="0">
                <a:solidFill>
                  <a:srgbClr val="0070C0"/>
                </a:solidFill>
              </a:rPr>
              <a:t>Terminal</a:t>
            </a:r>
            <a:r>
              <a:rPr lang="en-US" sz="2000" dirty="0"/>
              <a:t> Units</a:t>
            </a:r>
          </a:p>
        </p:txBody>
      </p:sp>
      <p:sp>
        <p:nvSpPr>
          <p:cNvPr id="121940" name="AutoShape 84"/>
          <p:cNvSpPr>
            <a:spLocks noChangeArrowheads="1"/>
          </p:cNvSpPr>
          <p:nvPr/>
        </p:nvSpPr>
        <p:spPr bwMode="auto">
          <a:xfrm>
            <a:off x="4576763" y="5638800"/>
            <a:ext cx="757237" cy="419100"/>
          </a:xfrm>
          <a:prstGeom prst="roundRect">
            <a:avLst>
              <a:gd name="adj" fmla="val 16667"/>
            </a:avLst>
          </a:prstGeom>
          <a:gradFill rotWithShape="0">
            <a:gsLst>
              <a:gs pos="0">
                <a:srgbClr val="FFFF00"/>
              </a:gs>
              <a:gs pos="100000">
                <a:schemeClr val="tx1"/>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a:solidFill>
                  <a:srgbClr val="0070C0"/>
                </a:solidFill>
              </a:rPr>
              <a:t>RTU</a:t>
            </a:r>
          </a:p>
        </p:txBody>
      </p:sp>
      <p:sp>
        <p:nvSpPr>
          <p:cNvPr id="121942" name="AutoShape 86"/>
          <p:cNvSpPr>
            <a:spLocks noChangeArrowheads="1"/>
          </p:cNvSpPr>
          <p:nvPr/>
        </p:nvSpPr>
        <p:spPr bwMode="auto">
          <a:xfrm>
            <a:off x="6329363" y="5638800"/>
            <a:ext cx="757237" cy="419100"/>
          </a:xfrm>
          <a:prstGeom prst="roundRect">
            <a:avLst>
              <a:gd name="adj" fmla="val 16667"/>
            </a:avLst>
          </a:prstGeom>
          <a:gradFill rotWithShape="0">
            <a:gsLst>
              <a:gs pos="0">
                <a:srgbClr val="FFFF00"/>
              </a:gs>
              <a:gs pos="100000">
                <a:schemeClr val="tx1"/>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a:solidFill>
                  <a:srgbClr val="0070C0"/>
                </a:solidFill>
              </a:rPr>
              <a:t>RTU</a:t>
            </a:r>
          </a:p>
        </p:txBody>
      </p:sp>
      <p:sp>
        <p:nvSpPr>
          <p:cNvPr id="121943" name="AutoShape 87"/>
          <p:cNvSpPr>
            <a:spLocks noChangeArrowheads="1"/>
          </p:cNvSpPr>
          <p:nvPr/>
        </p:nvSpPr>
        <p:spPr bwMode="auto">
          <a:xfrm>
            <a:off x="7243763" y="5638800"/>
            <a:ext cx="757237" cy="419100"/>
          </a:xfrm>
          <a:prstGeom prst="roundRect">
            <a:avLst>
              <a:gd name="adj" fmla="val 16667"/>
            </a:avLst>
          </a:prstGeom>
          <a:gradFill rotWithShape="0">
            <a:gsLst>
              <a:gs pos="0">
                <a:srgbClr val="FFFF00"/>
              </a:gs>
              <a:gs pos="100000">
                <a:schemeClr val="tx1"/>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a:solidFill>
                  <a:srgbClr val="0070C0"/>
                </a:solidFill>
              </a:rPr>
              <a:t>RTU</a:t>
            </a:r>
          </a:p>
        </p:txBody>
      </p:sp>
      <p:sp>
        <p:nvSpPr>
          <p:cNvPr id="121944" name="AutoShape 88"/>
          <p:cNvSpPr>
            <a:spLocks noChangeArrowheads="1"/>
          </p:cNvSpPr>
          <p:nvPr/>
        </p:nvSpPr>
        <p:spPr bwMode="auto">
          <a:xfrm>
            <a:off x="8118475" y="5638800"/>
            <a:ext cx="757238" cy="419100"/>
          </a:xfrm>
          <a:prstGeom prst="roundRect">
            <a:avLst>
              <a:gd name="adj" fmla="val 16667"/>
            </a:avLst>
          </a:prstGeom>
          <a:gradFill rotWithShape="0">
            <a:gsLst>
              <a:gs pos="0">
                <a:srgbClr val="FFFF00"/>
              </a:gs>
              <a:gs pos="100000">
                <a:schemeClr val="tx1"/>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a:solidFill>
                  <a:srgbClr val="0070C0"/>
                </a:solidFill>
              </a:rPr>
              <a:t>RTU</a:t>
            </a:r>
          </a:p>
        </p:txBody>
      </p:sp>
      <p:sp>
        <p:nvSpPr>
          <p:cNvPr id="15" name="AutoShape 86"/>
          <p:cNvSpPr>
            <a:spLocks noChangeArrowheads="1"/>
          </p:cNvSpPr>
          <p:nvPr/>
        </p:nvSpPr>
        <p:spPr bwMode="auto">
          <a:xfrm>
            <a:off x="5449029" y="5638800"/>
            <a:ext cx="757237" cy="419100"/>
          </a:xfrm>
          <a:prstGeom prst="roundRect">
            <a:avLst>
              <a:gd name="adj" fmla="val 16667"/>
            </a:avLst>
          </a:prstGeom>
          <a:gradFill rotWithShape="0">
            <a:gsLst>
              <a:gs pos="0">
                <a:srgbClr val="FFFF00"/>
              </a:gs>
              <a:gs pos="100000">
                <a:schemeClr val="tx1"/>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en-US" sz="2000">
                <a:solidFill>
                  <a:srgbClr val="0070C0"/>
                </a:solidFill>
              </a:rPr>
              <a:t>RTU</a:t>
            </a:r>
          </a:p>
        </p:txBody>
      </p:sp>
    </p:spTree>
    <p:extLst>
      <p:ext uri="{BB962C8B-B14F-4D97-AF65-F5344CB8AC3E}">
        <p14:creationId xmlns:p14="http://schemas.microsoft.com/office/powerpoint/2010/main" xmlns="" val="12728078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00038" y="90488"/>
            <a:ext cx="8229600" cy="609600"/>
          </a:xfrm>
        </p:spPr>
        <p:txBody>
          <a:bodyPr/>
          <a:lstStyle/>
          <a:p>
            <a:r>
              <a:rPr lang="en-IN" dirty="0" smtClean="0"/>
              <a:t>Present System</a:t>
            </a:r>
            <a:endParaRPr lang="en-IN" dirty="0"/>
          </a:p>
        </p:txBody>
      </p:sp>
      <p:sp>
        <p:nvSpPr>
          <p:cNvPr id="19459" name="Rectangle 3"/>
          <p:cNvSpPr>
            <a:spLocks noGrp="1" noChangeArrowheads="1"/>
          </p:cNvSpPr>
          <p:nvPr>
            <p:ph type="body" idx="1"/>
          </p:nvPr>
        </p:nvSpPr>
        <p:spPr>
          <a:xfrm>
            <a:off x="291577" y="886236"/>
            <a:ext cx="8518936" cy="5116531"/>
          </a:xfrm>
        </p:spPr>
        <p:txBody>
          <a:bodyPr/>
          <a:lstStyle/>
          <a:p>
            <a:pPr marL="285750" indent="-285750">
              <a:buFont typeface="Wingdings" pitchFamily="2" charset="2"/>
              <a:buChar char="§"/>
            </a:pPr>
            <a:r>
              <a:rPr lang="en-US" sz="1800" b="1" dirty="0" smtClean="0">
                <a:solidFill>
                  <a:schemeClr val="accent2"/>
                </a:solidFill>
              </a:rPr>
              <a:t>GE XA21 </a:t>
            </a:r>
          </a:p>
          <a:p>
            <a:r>
              <a:rPr lang="en-US" sz="1800" b="1" dirty="0" smtClean="0">
                <a:solidFill>
                  <a:schemeClr val="accent2"/>
                </a:solidFill>
              </a:rPr>
              <a:t>            AIX  v4.3.2</a:t>
            </a:r>
          </a:p>
          <a:p>
            <a:r>
              <a:rPr lang="en-US" sz="1800" b="1" dirty="0" smtClean="0">
                <a:solidFill>
                  <a:schemeClr val="accent2"/>
                </a:solidFill>
              </a:rPr>
              <a:t>           Sybase </a:t>
            </a:r>
            <a:r>
              <a:rPr lang="en-US" sz="1800" b="1" dirty="0" err="1" smtClean="0">
                <a:solidFill>
                  <a:schemeClr val="accent2"/>
                </a:solidFill>
              </a:rPr>
              <a:t>db</a:t>
            </a:r>
            <a:r>
              <a:rPr lang="en-US" sz="1800" b="1" dirty="0" smtClean="0">
                <a:solidFill>
                  <a:schemeClr val="accent2"/>
                </a:solidFill>
              </a:rPr>
              <a:t> v11.9.2</a:t>
            </a:r>
          </a:p>
          <a:p>
            <a:endParaRPr lang="en-US" sz="1800" b="1" dirty="0" smtClean="0">
              <a:solidFill>
                <a:schemeClr val="accent2"/>
              </a:solidFill>
            </a:endParaRPr>
          </a:p>
          <a:p>
            <a:pPr marL="285750" indent="-285750">
              <a:buFont typeface="Wingdings" pitchFamily="2" charset="2"/>
              <a:buChar char="§"/>
            </a:pPr>
            <a:r>
              <a:rPr lang="en-US" sz="1800" b="1" dirty="0" smtClean="0">
                <a:solidFill>
                  <a:schemeClr val="accent2"/>
                </a:solidFill>
              </a:rPr>
              <a:t>Barco VPS with 10 bulb modules(5*2)</a:t>
            </a:r>
          </a:p>
          <a:p>
            <a:endParaRPr lang="en-US" sz="1800" b="1" dirty="0" smtClean="0">
              <a:solidFill>
                <a:schemeClr val="accent2"/>
              </a:solidFill>
            </a:endParaRPr>
          </a:p>
          <a:p>
            <a:pPr marL="285750" indent="-285750">
              <a:buFont typeface="Wingdings" pitchFamily="2" charset="2"/>
              <a:buChar char="§"/>
            </a:pPr>
            <a:r>
              <a:rPr lang="en-US" sz="1800" b="1" dirty="0" smtClean="0">
                <a:solidFill>
                  <a:schemeClr val="accent2"/>
                </a:solidFill>
              </a:rPr>
              <a:t>IBM RISC servers-</a:t>
            </a:r>
          </a:p>
          <a:p>
            <a:r>
              <a:rPr lang="en-US" sz="1800" b="1" dirty="0" smtClean="0">
                <a:solidFill>
                  <a:schemeClr val="accent2"/>
                </a:solidFill>
              </a:rPr>
              <a:t>            RAM UPGRADE at the beginning of AMC</a:t>
            </a:r>
          </a:p>
          <a:p>
            <a:endParaRPr lang="en-US" sz="1800" b="1" dirty="0" smtClean="0">
              <a:solidFill>
                <a:schemeClr val="accent2"/>
              </a:solidFill>
            </a:endParaRPr>
          </a:p>
          <a:p>
            <a:pPr marL="285750" indent="-285750">
              <a:buFont typeface="Wingdings" pitchFamily="2" charset="2"/>
              <a:buChar char="§"/>
            </a:pPr>
            <a:r>
              <a:rPr lang="en-US" sz="1800" b="1" dirty="0" smtClean="0">
                <a:solidFill>
                  <a:schemeClr val="accent2"/>
                </a:solidFill>
              </a:rPr>
              <a:t>IBM workstations with dual CRT displays</a:t>
            </a:r>
          </a:p>
          <a:p>
            <a:pPr marL="285750" indent="-285750">
              <a:buFont typeface="Wingdings" pitchFamily="2" charset="2"/>
              <a:buChar char="§"/>
            </a:pPr>
            <a:r>
              <a:rPr lang="en-US" sz="1800" b="1" dirty="0" err="1" smtClean="0">
                <a:solidFill>
                  <a:schemeClr val="accent2"/>
                </a:solidFill>
              </a:rPr>
              <a:t>Xterm</a:t>
            </a:r>
            <a:r>
              <a:rPr lang="en-US" sz="1800" b="1" dirty="0" smtClean="0">
                <a:solidFill>
                  <a:schemeClr val="accent2"/>
                </a:solidFill>
              </a:rPr>
              <a:t> for remote display </a:t>
            </a:r>
          </a:p>
          <a:p>
            <a:pPr marL="285750" indent="-285750">
              <a:buFont typeface="Wingdings" pitchFamily="2" charset="2"/>
              <a:buChar char="§"/>
            </a:pPr>
            <a:endParaRPr lang="en-US" sz="1800" b="1" dirty="0" smtClean="0">
              <a:solidFill>
                <a:schemeClr val="accent2"/>
              </a:solidFill>
            </a:endParaRPr>
          </a:p>
          <a:p>
            <a:pPr marL="285750" indent="-285750">
              <a:buFont typeface="Wingdings" pitchFamily="2" charset="2"/>
              <a:buChar char="§"/>
            </a:pPr>
            <a:r>
              <a:rPr lang="en-US" sz="1800" b="1" dirty="0" smtClean="0">
                <a:solidFill>
                  <a:schemeClr val="accent2"/>
                </a:solidFill>
              </a:rPr>
              <a:t>RTUS Integrated-</a:t>
            </a:r>
          </a:p>
          <a:p>
            <a:r>
              <a:rPr lang="en-US" sz="1800" b="1" dirty="0" smtClean="0">
                <a:solidFill>
                  <a:schemeClr val="accent2"/>
                </a:solidFill>
              </a:rPr>
              <a:t>              GE D20,ABB SAS,AREVA SAS,SIEMENS </a:t>
            </a:r>
            <a:r>
              <a:rPr lang="en-US" sz="1800" b="1" dirty="0" err="1" smtClean="0">
                <a:solidFill>
                  <a:schemeClr val="accent2"/>
                </a:solidFill>
              </a:rPr>
              <a:t>SAS,Synergy</a:t>
            </a:r>
            <a:r>
              <a:rPr lang="en-US" sz="1800" b="1" dirty="0" smtClean="0">
                <a:solidFill>
                  <a:schemeClr val="accent2"/>
                </a:solidFill>
              </a:rPr>
              <a:t> SAS</a:t>
            </a:r>
          </a:p>
        </p:txBody>
      </p:sp>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00038" y="90488"/>
            <a:ext cx="8229600" cy="609600"/>
          </a:xfrm>
        </p:spPr>
        <p:txBody>
          <a:bodyPr/>
          <a:lstStyle/>
          <a:p>
            <a:r>
              <a:rPr lang="en-IN" dirty="0" smtClean="0"/>
              <a:t>Present System (User enhancements)</a:t>
            </a:r>
            <a:endParaRPr lang="en-IN" dirty="0"/>
          </a:p>
        </p:txBody>
      </p:sp>
      <p:sp>
        <p:nvSpPr>
          <p:cNvPr id="19459" name="Rectangle 3"/>
          <p:cNvSpPr>
            <a:spLocks noGrp="1" noChangeArrowheads="1"/>
          </p:cNvSpPr>
          <p:nvPr>
            <p:ph type="body" idx="1"/>
          </p:nvPr>
        </p:nvSpPr>
        <p:spPr>
          <a:xfrm>
            <a:off x="334608" y="853963"/>
            <a:ext cx="8648027" cy="5288653"/>
          </a:xfrm>
        </p:spPr>
        <p:txBody>
          <a:bodyPr/>
          <a:lstStyle/>
          <a:p>
            <a:pPr marL="285750" indent="-285750">
              <a:spcAft>
                <a:spcPts val="600"/>
              </a:spcAft>
              <a:buFont typeface="Wingdings" pitchFamily="2" charset="2"/>
              <a:buChar char="v"/>
            </a:pPr>
            <a:r>
              <a:rPr lang="en-US" sz="1800" b="1" dirty="0" smtClean="0">
                <a:solidFill>
                  <a:schemeClr val="accent2"/>
                </a:solidFill>
                <a:hlinkClick r:id="rId3" action="ppaction://hlinksldjump"/>
              </a:rPr>
              <a:t>Short term Demand Forecast utility</a:t>
            </a:r>
            <a:endParaRPr lang="en-US" sz="1800" b="1" dirty="0" smtClean="0">
              <a:solidFill>
                <a:schemeClr val="accent2"/>
              </a:solidFill>
            </a:endParaRPr>
          </a:p>
          <a:p>
            <a:pPr marL="285750" indent="-285750">
              <a:spcAft>
                <a:spcPts val="600"/>
              </a:spcAft>
              <a:buFont typeface="Wingdings" pitchFamily="2" charset="2"/>
              <a:buChar char="v"/>
            </a:pPr>
            <a:r>
              <a:rPr lang="en-US" sz="1800" b="1" dirty="0" smtClean="0">
                <a:solidFill>
                  <a:schemeClr val="accent2"/>
                </a:solidFill>
                <a:hlinkClick r:id="rId4" action="ppaction://hlinksldjump"/>
              </a:rPr>
              <a:t>Automatic generation of grid violation messages(B,C  &amp; 12% violation messages) in real time operation</a:t>
            </a:r>
            <a:endParaRPr lang="en-US" sz="1800" b="1" dirty="0" smtClean="0">
              <a:solidFill>
                <a:schemeClr val="accent2"/>
              </a:solidFill>
            </a:endParaRPr>
          </a:p>
          <a:p>
            <a:pPr marL="285750" indent="-285750">
              <a:spcAft>
                <a:spcPts val="600"/>
              </a:spcAft>
              <a:buFont typeface="Wingdings" pitchFamily="2" charset="2"/>
              <a:buChar char="v"/>
            </a:pPr>
            <a:r>
              <a:rPr lang="en-US" sz="1800" b="1" dirty="0" smtClean="0">
                <a:solidFill>
                  <a:schemeClr val="accent2"/>
                </a:solidFill>
              </a:rPr>
              <a:t>Situational alarm tools</a:t>
            </a:r>
          </a:p>
          <a:p>
            <a:pPr marL="285750" indent="-285750">
              <a:spcAft>
                <a:spcPts val="600"/>
              </a:spcAft>
              <a:buFont typeface="Wingdings" pitchFamily="2" charset="2"/>
              <a:buChar char="v"/>
            </a:pPr>
            <a:r>
              <a:rPr lang="en-US" sz="1800" b="1" dirty="0" smtClean="0">
                <a:solidFill>
                  <a:schemeClr val="accent2"/>
                </a:solidFill>
              </a:rPr>
              <a:t>Hosting of automated daily reports on SRLDC intranet (All </a:t>
            </a:r>
            <a:r>
              <a:rPr lang="en-US" sz="1800" b="1" dirty="0" err="1" smtClean="0">
                <a:solidFill>
                  <a:schemeClr val="accent2"/>
                </a:solidFill>
              </a:rPr>
              <a:t>Graphs,SOE</a:t>
            </a:r>
            <a:r>
              <a:rPr lang="en-US" sz="1800" b="1" dirty="0" smtClean="0">
                <a:solidFill>
                  <a:schemeClr val="accent2"/>
                </a:solidFill>
              </a:rPr>
              <a:t> , RTU status , faulty CB status)</a:t>
            </a:r>
          </a:p>
          <a:p>
            <a:pPr marL="285750" indent="-285750">
              <a:spcAft>
                <a:spcPts val="600"/>
              </a:spcAft>
              <a:buFont typeface="Wingdings" pitchFamily="2" charset="2"/>
              <a:buChar char="v"/>
            </a:pPr>
            <a:r>
              <a:rPr lang="en-US" sz="1800" b="1" dirty="0" smtClean="0">
                <a:solidFill>
                  <a:schemeClr val="accent2"/>
                </a:solidFill>
              </a:rPr>
              <a:t>Automatic uploading of SCADA snapshots (frozen by Grid operators) on SRLDC intranet</a:t>
            </a:r>
          </a:p>
          <a:p>
            <a:pPr marL="285750" indent="-285750">
              <a:spcAft>
                <a:spcPts val="600"/>
              </a:spcAft>
              <a:buFont typeface="Wingdings" pitchFamily="2" charset="2"/>
              <a:buChar char="v"/>
            </a:pPr>
            <a:r>
              <a:rPr lang="en-US" sz="1800" b="1" dirty="0" smtClean="0">
                <a:solidFill>
                  <a:schemeClr val="accent2"/>
                </a:solidFill>
              </a:rPr>
              <a:t>Online-Monitoring of SCADA processes</a:t>
            </a:r>
          </a:p>
          <a:p>
            <a:pPr marL="0" indent="0">
              <a:spcAft>
                <a:spcPts val="600"/>
              </a:spcAft>
            </a:pPr>
            <a:r>
              <a:rPr lang="en-US" sz="1800" b="1" dirty="0" smtClean="0">
                <a:solidFill>
                  <a:schemeClr val="accent2"/>
                </a:solidFill>
              </a:rPr>
              <a:t>                                 SOE collection status</a:t>
            </a:r>
          </a:p>
          <a:p>
            <a:pPr marL="0" indent="0"/>
            <a:r>
              <a:rPr lang="en-US" sz="1800" b="1" dirty="0">
                <a:solidFill>
                  <a:schemeClr val="accent2"/>
                </a:solidFill>
              </a:rPr>
              <a:t> </a:t>
            </a:r>
            <a:r>
              <a:rPr lang="en-US" sz="1800" b="1" dirty="0" smtClean="0">
                <a:solidFill>
                  <a:schemeClr val="accent2"/>
                </a:solidFill>
              </a:rPr>
              <a:t>                                Data Collection Status</a:t>
            </a:r>
          </a:p>
          <a:p>
            <a:pPr marL="0" indent="0"/>
            <a:r>
              <a:rPr lang="en-US" sz="1800" b="1" dirty="0">
                <a:solidFill>
                  <a:schemeClr val="accent2"/>
                </a:solidFill>
              </a:rPr>
              <a:t> </a:t>
            </a:r>
            <a:r>
              <a:rPr lang="en-US" sz="1800" b="1" dirty="0" smtClean="0">
                <a:solidFill>
                  <a:schemeClr val="accent2"/>
                </a:solidFill>
              </a:rPr>
              <a:t>                                EMS convergence status</a:t>
            </a:r>
          </a:p>
          <a:p>
            <a:pPr marL="0" indent="0"/>
            <a:r>
              <a:rPr lang="en-US" sz="1800" b="1" dirty="0">
                <a:solidFill>
                  <a:schemeClr val="accent2"/>
                </a:solidFill>
              </a:rPr>
              <a:t> </a:t>
            </a:r>
            <a:r>
              <a:rPr lang="en-US" sz="1800" b="1" dirty="0" smtClean="0">
                <a:solidFill>
                  <a:schemeClr val="accent2"/>
                </a:solidFill>
              </a:rPr>
              <a:t>                                Healthiness of SCADA-IT systems</a:t>
            </a:r>
          </a:p>
          <a:p>
            <a:pPr marL="0" indent="0"/>
            <a:endParaRPr lang="en-US" sz="1800" b="1" dirty="0" smtClean="0"/>
          </a:p>
          <a:p>
            <a:pPr marL="285750" indent="-285750">
              <a:buFont typeface="Arial" pitchFamily="34" charset="0"/>
              <a:buChar char="•"/>
            </a:pPr>
            <a:endParaRPr lang="en-US" sz="1800" b="1" dirty="0" smtClean="0"/>
          </a:p>
        </p:txBody>
      </p:sp>
      <p:sp>
        <p:nvSpPr>
          <p:cNvPr id="2" name="Right Arrow 1">
            <a:hlinkClick r:id="rId5" action="ppaction://hlinksldjump"/>
          </p:cNvPr>
          <p:cNvSpPr/>
          <p:nvPr/>
        </p:nvSpPr>
        <p:spPr bwMode="auto">
          <a:xfrm>
            <a:off x="7767021" y="6239435"/>
            <a:ext cx="785308" cy="419549"/>
          </a:xfrm>
          <a:prstGeom prst="rightArrow">
            <a:avLst/>
          </a:prstGeom>
          <a:solidFill>
            <a:schemeClr val="accent2"/>
          </a:solidFill>
          <a:ln>
            <a:noFill/>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75000"/>
              </a:spcAft>
              <a:buClrTx/>
              <a:buSzTx/>
              <a:buFontTx/>
              <a:buNone/>
              <a:tabLst/>
            </a:pPr>
            <a:endParaRPr kumimoji="0" lang="en-IN" sz="2400" b="0" i="0" u="none" strike="noStrike" cap="none" normalizeH="0" baseline="0" smtClean="0">
              <a:ln>
                <a:noFill/>
              </a:ln>
              <a:solidFill>
                <a:schemeClr val="tx1"/>
              </a:solidFill>
              <a:effectLst/>
              <a:latin typeface="Tahoma" pitchFamily="34" charset="0"/>
            </a:endParaRPr>
          </a:p>
        </p:txBody>
      </p:sp>
    </p:spTree>
    <p:extLst>
      <p:ext uri="{BB962C8B-B14F-4D97-AF65-F5344CB8AC3E}">
        <p14:creationId xmlns:p14="http://schemas.microsoft.com/office/powerpoint/2010/main" xmlns="" val="66096954"/>
      </p:ext>
    </p:extLst>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Training presentation- Excel 2003—Great Excel features">
  <a:themeElements>
    <a:clrScheme name="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75000"/>
          </a:spcAft>
          <a:buClrTx/>
          <a:buSzTx/>
          <a:buFontTx/>
          <a:buNone/>
          <a:tabLst/>
          <a:defRPr kumimoji="0" lang="en-IN"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75000"/>
          </a:spcAft>
          <a:buClrTx/>
          <a:buSzTx/>
          <a:buFontTx/>
          <a:buNone/>
          <a:tabLst/>
          <a:defRPr kumimoji="0" lang="en-IN"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7B7A8E"/>
        </a:dk1>
        <a:lt1>
          <a:srgbClr val="FFFFFF"/>
        </a:lt1>
        <a:dk2>
          <a:srgbClr val="9B9AB3"/>
        </a:dk2>
        <a:lt2>
          <a:srgbClr val="FFFFFF"/>
        </a:lt2>
        <a:accent1>
          <a:srgbClr val="807EB0"/>
        </a:accent1>
        <a:accent2>
          <a:srgbClr val="333399"/>
        </a:accent2>
        <a:accent3>
          <a:srgbClr val="CBCAD6"/>
        </a:accent3>
        <a:accent4>
          <a:srgbClr val="DADADA"/>
        </a:accent4>
        <a:accent5>
          <a:srgbClr val="C0C0D4"/>
        </a:accent5>
        <a:accent6>
          <a:srgbClr val="2D2D8A"/>
        </a:accent6>
        <a:hlink>
          <a:srgbClr val="DEE8F9"/>
        </a:hlink>
        <a:folHlink>
          <a:srgbClr val="D1CFFB"/>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Training presentation- Excel 2003—Great Excel features</Template>
  <TotalTime>0</TotalTime>
  <Words>2057</Words>
  <Application>Microsoft Office PowerPoint</Application>
  <PresentationFormat>On-screen Show (4:3)</PresentationFormat>
  <Paragraphs>420</Paragraphs>
  <Slides>38</Slides>
  <Notes>17</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38</vt:i4>
      </vt:variant>
    </vt:vector>
  </HeadingPairs>
  <TitlesOfParts>
    <vt:vector size="42" baseType="lpstr">
      <vt:lpstr>Training presentation- Excel 2003—Great Excel features</vt:lpstr>
      <vt:lpstr>Microsoft Office Word 97 - 2003 Document</vt:lpstr>
      <vt:lpstr>WPWin 6.1</vt:lpstr>
      <vt:lpstr>Microsoft Office PowerPoint 97-2003 Slide</vt:lpstr>
      <vt:lpstr>SR SCADA Experiences so far…</vt:lpstr>
      <vt:lpstr>Slide 2</vt:lpstr>
      <vt:lpstr>Slide 3</vt:lpstr>
      <vt:lpstr>Slide 4</vt:lpstr>
      <vt:lpstr>Slide 5</vt:lpstr>
      <vt:lpstr>ULDC PROJECT Highlights</vt:lpstr>
      <vt:lpstr>Slide 7</vt:lpstr>
      <vt:lpstr>Present System</vt:lpstr>
      <vt:lpstr>Present System (User enhancements)</vt:lpstr>
      <vt:lpstr>Short term Demand Forecast</vt:lpstr>
      <vt:lpstr>12 % violation details</vt:lpstr>
      <vt:lpstr>Slide 12</vt:lpstr>
      <vt:lpstr>Slide 13</vt:lpstr>
      <vt:lpstr>Slide 14</vt:lpstr>
      <vt:lpstr>Slide 15</vt:lpstr>
      <vt:lpstr>Slide 16</vt:lpstr>
      <vt:lpstr>Pending Upgradation</vt:lpstr>
      <vt:lpstr>PGCIL SCOPE OF WORK – SLDC UPGRADE</vt:lpstr>
      <vt:lpstr>Slide 19</vt:lpstr>
      <vt:lpstr>Physical Benefits</vt:lpstr>
      <vt:lpstr>Financial Benefits</vt:lpstr>
      <vt:lpstr>Slide 22</vt:lpstr>
      <vt:lpstr>Need for migration to Broadband networks to reinforce the SCADA system </vt:lpstr>
      <vt:lpstr>Slide 24</vt:lpstr>
      <vt:lpstr>Slide 25</vt:lpstr>
      <vt:lpstr>Slide 26</vt:lpstr>
      <vt:lpstr>Few pertinent issues in the RTUs</vt:lpstr>
      <vt:lpstr>Reference models for communication  protocol architecture</vt:lpstr>
      <vt:lpstr>Intelligent Electronic Devices</vt:lpstr>
      <vt:lpstr>Open System Architecture</vt:lpstr>
      <vt:lpstr>Possible Solutions to the Problem</vt:lpstr>
      <vt:lpstr>Open Systems</vt:lpstr>
      <vt:lpstr>Open Systems Benefits</vt:lpstr>
      <vt:lpstr>RTU should have the following features</vt:lpstr>
      <vt:lpstr>RTU should have the following features1</vt:lpstr>
      <vt:lpstr>RTU should have the following features2</vt:lpstr>
      <vt:lpstr>Corporate Data Repository</vt:lpstr>
      <vt:lpstr>Conventional Remote Terminal Unit (RTU)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2011-08-10T11:25:28Z</dcterms:created>
  <dcterms:modified xsi:type="dcterms:W3CDTF">2012-11-16T17:04:04Z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TC100144041033</vt:lpwstr>
  </property>
</Properties>
</file>